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8" r:id="rId3"/>
    <p:sldId id="269" r:id="rId4"/>
    <p:sldId id="266" r:id="rId5"/>
    <p:sldId id="258" r:id="rId6"/>
    <p:sldId id="25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455" autoAdjust="0"/>
  </p:normalViewPr>
  <p:slideViewPr>
    <p:cSldViewPr snapToGrid="0">
      <p:cViewPr varScale="1">
        <p:scale>
          <a:sx n="61" d="100"/>
          <a:sy n="61" d="100"/>
        </p:scale>
        <p:origin x="10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55E79-85BF-4C78-A87C-3E449E5AC24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6A70B-A47C-4D36-8906-01634A932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9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Состав.</a:t>
            </a:r>
          </a:p>
          <a:p>
            <a:r>
              <a:rPr lang="ru-RU" dirty="0" err="1" smtClean="0"/>
              <a:t>Хитозан</a:t>
            </a:r>
            <a:r>
              <a:rPr lang="ru-RU" dirty="0" smtClean="0"/>
              <a:t> (нетканый материал, встречающийся в природе)</a:t>
            </a:r>
          </a:p>
          <a:p>
            <a:r>
              <a:rPr lang="ru-RU" dirty="0" smtClean="0"/>
              <a:t>11,2 см * 1,82 м = 2,04 м2.</a:t>
            </a:r>
          </a:p>
          <a:p>
            <a:r>
              <a:rPr lang="ru-RU" dirty="0" smtClean="0"/>
              <a:t>Плотность 70 г / м. Масса материала ~ 125 г.</a:t>
            </a:r>
          </a:p>
          <a:p>
            <a:r>
              <a:rPr lang="ru-RU" dirty="0" smtClean="0"/>
              <a:t>Через 24 часа </a:t>
            </a:r>
            <a:r>
              <a:rPr lang="ru-RU" dirty="0" err="1" smtClean="0"/>
              <a:t>хитозан</a:t>
            </a:r>
            <a:r>
              <a:rPr lang="ru-RU" dirty="0" smtClean="0"/>
              <a:t> распадается на полисахариды и естественным образом удаляет рану.</a:t>
            </a:r>
          </a:p>
          <a:p>
            <a:r>
              <a:rPr lang="ru-RU" dirty="0" smtClean="0"/>
              <a:t>STERILE!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A70B-A47C-4D36-8906-01634A93280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62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Хитозан</a:t>
            </a:r>
            <a:r>
              <a:rPr lang="ru-RU" dirty="0" smtClean="0"/>
              <a:t> представляет собой катионный полисахарид с высокими сорбционными свойствами.</a:t>
            </a:r>
          </a:p>
          <a:p>
            <a:r>
              <a:rPr lang="ru-RU" dirty="0" err="1" smtClean="0"/>
              <a:t>Гемостатический</a:t>
            </a:r>
            <a:r>
              <a:rPr lang="ru-RU" dirty="0" smtClean="0"/>
              <a:t> эффект обусловлен связыванием положительно заряженных элементов </a:t>
            </a:r>
            <a:r>
              <a:rPr lang="ru-RU" dirty="0" err="1" smtClean="0"/>
              <a:t>гемостатической</a:t>
            </a:r>
            <a:r>
              <a:rPr lang="ru-RU" dirty="0" smtClean="0"/>
              <a:t> повязки REVUL с отрицательно заряженными эритроцитами.</a:t>
            </a:r>
          </a:p>
          <a:p>
            <a:r>
              <a:rPr lang="ru-RU" dirty="0" smtClean="0"/>
              <a:t>При контакте с кровью </a:t>
            </a:r>
            <a:r>
              <a:rPr lang="ru-RU" dirty="0" err="1" smtClean="0"/>
              <a:t>гемостатическая</a:t>
            </a:r>
            <a:r>
              <a:rPr lang="ru-RU" dirty="0" smtClean="0"/>
              <a:t> повязка REVUL способствует поглощению жидкой фракции крови и образует единичную желеобразную массу, которая помогает остановить кровотечение.</a:t>
            </a:r>
          </a:p>
          <a:p>
            <a:r>
              <a:rPr lang="ru-RU" dirty="0" smtClean="0"/>
              <a:t>Он показывает эффект независимо от процессов свертывания крови в организме, поскольку он не относится к </a:t>
            </a:r>
            <a:r>
              <a:rPr lang="ru-RU" dirty="0" err="1" smtClean="0"/>
              <a:t>прокоагулянтам</a:t>
            </a:r>
            <a:r>
              <a:rPr lang="ru-RU" dirty="0" smtClean="0"/>
              <a:t>, что снижает риск </a:t>
            </a:r>
            <a:r>
              <a:rPr lang="ru-RU" dirty="0" err="1" smtClean="0"/>
              <a:t>эмболизации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A70B-A47C-4D36-8906-01634A93280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4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Используемый нетканый материал из </a:t>
            </a:r>
            <a:r>
              <a:rPr lang="ru-RU" dirty="0" err="1" smtClean="0"/>
              <a:t>хитозана</a:t>
            </a:r>
            <a:r>
              <a:rPr lang="ru-RU" dirty="0" smtClean="0"/>
              <a:t>, а не «пропитка»,</a:t>
            </a:r>
          </a:p>
          <a:p>
            <a:r>
              <a:rPr lang="ru-RU" dirty="0" smtClean="0"/>
              <a:t>Преимущества: большая полезная контактная область для быстрого гемостаза</a:t>
            </a:r>
          </a:p>
          <a:p>
            <a:r>
              <a:rPr lang="ru-RU" dirty="0" smtClean="0"/>
              <a:t>Оптимальная площадь повязки для использования в крупных и средних ранах</a:t>
            </a:r>
          </a:p>
          <a:p>
            <a:r>
              <a:rPr lang="ru-RU" dirty="0" smtClean="0"/>
              <a:t>Преимущества: прекратить кровотечение при больших и средних поражениях, которые являются наиболее тяжелыми</a:t>
            </a:r>
          </a:p>
          <a:p>
            <a:r>
              <a:rPr lang="ru-RU" dirty="0" smtClean="0"/>
              <a:t>Максимальная концентрация </a:t>
            </a:r>
            <a:r>
              <a:rPr lang="ru-RU" dirty="0" err="1" smtClean="0"/>
              <a:t>хитозана</a:t>
            </a:r>
            <a:r>
              <a:rPr lang="ru-RU" dirty="0" smtClean="0"/>
              <a:t> для быстрого гемостаза</a:t>
            </a:r>
          </a:p>
          <a:p>
            <a:r>
              <a:rPr lang="ru-RU" dirty="0" smtClean="0"/>
              <a:t>Преимущества: повышенный контакт с клетками крови для быстрого гемостаза</a:t>
            </a:r>
          </a:p>
          <a:p>
            <a:r>
              <a:rPr lang="ru-RU" dirty="0" smtClean="0"/>
              <a:t>Практически в 2 раза более доступный (против CELOX)</a:t>
            </a:r>
          </a:p>
          <a:p>
            <a:r>
              <a:rPr lang="ru-RU" dirty="0" smtClean="0"/>
              <a:t>Преимущества: возможность удвоить количество </a:t>
            </a:r>
            <a:r>
              <a:rPr lang="ru-RU" dirty="0" err="1" smtClean="0"/>
              <a:t>гемостатической</a:t>
            </a:r>
            <a:r>
              <a:rPr lang="ru-RU" dirty="0" smtClean="0"/>
              <a:t> повязки для персонала, а также рационально инвестировать бюджет в мирное время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A70B-A47C-4D36-8906-01634A93280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730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Revul</a:t>
            </a:r>
            <a:r>
              <a:rPr lang="ru-RU" dirty="0" smtClean="0"/>
              <a:t>, </a:t>
            </a:r>
            <a:r>
              <a:rPr lang="ru-RU" dirty="0" err="1" smtClean="0"/>
              <a:t>гемостатическая</a:t>
            </a:r>
            <a:r>
              <a:rPr lang="ru-RU" dirty="0" smtClean="0"/>
              <a:t> повязка? - перевязка для экстренного гемостаза в первые минуты после травмы.</a:t>
            </a:r>
            <a:endParaRPr lang="en-US" dirty="0" smtClean="0"/>
          </a:p>
          <a:p>
            <a:r>
              <a:rPr lang="ru-RU" dirty="0" smtClean="0"/>
              <a:t>Члены вооруженных сил</a:t>
            </a:r>
            <a:r>
              <a:rPr lang="en-US" baseline="0" dirty="0" smtClean="0"/>
              <a:t> </a:t>
            </a:r>
            <a:r>
              <a:rPr lang="ru-RU" dirty="0" smtClean="0"/>
              <a:t>и участников движения в мирное время.</a:t>
            </a:r>
            <a:endParaRPr lang="en-US" dirty="0" smtClean="0"/>
          </a:p>
          <a:p>
            <a:r>
              <a:rPr lang="ru-RU" dirty="0" smtClean="0"/>
              <a:t>для экстренного гемостаза в первые минуты после травмы</a:t>
            </a:r>
            <a:endParaRPr lang="en-US" dirty="0" smtClean="0"/>
          </a:p>
          <a:p>
            <a:r>
              <a:rPr lang="ru-RU" dirty="0" smtClean="0"/>
              <a:t>снизить смертность при смертельной кровопотере</a:t>
            </a:r>
            <a:endParaRPr lang="en-US" dirty="0" smtClean="0"/>
          </a:p>
          <a:p>
            <a:r>
              <a:rPr lang="ru-RU" dirty="0" smtClean="0"/>
              <a:t>Благодаря нетканому материалу на основе натурального </a:t>
            </a:r>
            <a:r>
              <a:rPr lang="ru-RU" dirty="0" err="1" smtClean="0"/>
              <a:t>хитозана</a:t>
            </a:r>
            <a:r>
              <a:rPr lang="ru-RU" dirty="0" smtClean="0"/>
              <a:t> в больших дозах и большой площади повязки он позволяет остановить кровотечение для больших и средних повреждений</a:t>
            </a:r>
            <a:endParaRPr lang="en-US" dirty="0" smtClean="0"/>
          </a:p>
          <a:p>
            <a:r>
              <a:rPr lang="ru-RU" dirty="0" smtClean="0"/>
              <a:t>Использование </a:t>
            </a:r>
            <a:r>
              <a:rPr lang="ru-RU" dirty="0" err="1" smtClean="0"/>
              <a:t>Revul</a:t>
            </a:r>
            <a:r>
              <a:rPr lang="ru-RU" dirty="0" smtClean="0"/>
              <a:t>, </a:t>
            </a:r>
            <a:r>
              <a:rPr lang="ru-RU" dirty="0" err="1" smtClean="0"/>
              <a:t>гемостатическая</a:t>
            </a:r>
            <a:r>
              <a:rPr lang="ru-RU" dirty="0" smtClean="0"/>
              <a:t> повязка может оказать значительную помощь жертвам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этапе.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A70B-A47C-4D36-8906-01634A93280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73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Z-образная складка для быстрого нанесения</a:t>
            </a:r>
            <a:endParaRPr lang="en-US" dirty="0" smtClean="0"/>
          </a:p>
          <a:p>
            <a:r>
              <a:rPr lang="en-US" dirty="0" smtClean="0"/>
              <a:t>N</a:t>
            </a:r>
            <a:r>
              <a:rPr lang="ru-RU" dirty="0" err="1" smtClean="0"/>
              <a:t>етканый</a:t>
            </a:r>
            <a:r>
              <a:rPr lang="ru-RU" dirty="0" smtClean="0"/>
              <a:t> материал из натурального </a:t>
            </a:r>
            <a:r>
              <a:rPr lang="ru-RU" dirty="0" err="1" smtClean="0"/>
              <a:t>хитозана</a:t>
            </a:r>
            <a:endParaRPr lang="en-US" dirty="0" smtClean="0"/>
          </a:p>
          <a:p>
            <a:r>
              <a:rPr lang="ru-RU" dirty="0" smtClean="0"/>
              <a:t>Может содержаться в ране 24 часа</a:t>
            </a:r>
            <a:endParaRPr lang="en-US" dirty="0" smtClean="0"/>
          </a:p>
          <a:p>
            <a:r>
              <a:rPr lang="ru-RU" dirty="0" err="1" smtClean="0"/>
              <a:t>Ревул</a:t>
            </a:r>
            <a:r>
              <a:rPr lang="ru-RU" dirty="0" smtClean="0"/>
              <a:t> эффективен независимо от процессов свертывания крови</a:t>
            </a:r>
            <a:endParaRPr lang="en-US" dirty="0" smtClean="0"/>
          </a:p>
          <a:p>
            <a:r>
              <a:rPr lang="ru-RU" smtClean="0"/>
              <a:t>Соответствует стандартам НАТО для военных комплектов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A70B-A47C-4D36-8906-01634A93280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1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6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86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051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874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700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01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057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78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285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415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accent3">
                <a:lumMod val="5000"/>
                <a:lumOff val="95000"/>
              </a:schemeClr>
            </a:gs>
            <a:gs pos="0">
              <a:schemeClr val="accent3">
                <a:lumMod val="45000"/>
                <a:lumOff val="55000"/>
              </a:schemeClr>
            </a:gs>
            <a:gs pos="9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B234-BB39-4FF0-B8DA-C25F1AE359A3}" type="datetimeFigureOut">
              <a:rPr lang="uk-UA" smtClean="0"/>
              <a:t>21.02.2018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E72F1-C36D-4287-ABEB-04682C200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024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://www.revul.com.u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271974" y="1102451"/>
            <a:ext cx="9447792" cy="1323439"/>
            <a:chOff x="393418" y="412838"/>
            <a:chExt cx="7507279" cy="1323439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93418" y="412838"/>
              <a:ext cx="4882963" cy="1323439"/>
              <a:chOff x="2961210" y="156871"/>
              <a:chExt cx="4882963" cy="1323439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2961210" y="156871"/>
                <a:ext cx="2914611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REVUL</a:t>
                </a:r>
                <a:r>
                  <a:rPr lang="uk-UA" sz="8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® </a:t>
                </a:r>
                <a:endParaRPr lang="uk-UA" sz="8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5911724" y="356926"/>
                <a:ext cx="1932449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HEMOSTATIC</a:t>
                </a:r>
              </a:p>
              <a:p>
                <a:r>
                  <a:rPr lang="en-US" sz="30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DRESSING</a:t>
                </a:r>
                <a:endParaRPr lang="uk-UA" sz="30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6066232" y="474392"/>
              <a:ext cx="183446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STOP</a:t>
              </a:r>
            </a:p>
            <a:p>
              <a:r>
                <a:rPr lang="en-US" sz="3600" b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BLEEDING</a:t>
              </a:r>
              <a:r>
                <a:rPr lang="uk-UA" sz="3600" b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!</a:t>
              </a:r>
              <a:endParaRPr lang="uk-UA" sz="3600" b="1" dirty="0">
                <a:solidFill>
                  <a:srgbClr val="FF000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621" y="2311977"/>
            <a:ext cx="3002822" cy="300282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440" y="2142339"/>
            <a:ext cx="3286373" cy="3286373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3996" y="5882475"/>
            <a:ext cx="12001500" cy="847824"/>
            <a:chOff x="-1141" y="11051"/>
            <a:chExt cx="8615" cy="97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41" y="11051"/>
              <a:ext cx="8615" cy="977"/>
            </a:xfrm>
            <a:custGeom>
              <a:avLst/>
              <a:gdLst>
                <a:gd name="T0" fmla="*/ 0 w 8615"/>
                <a:gd name="T1" fmla="+- 0 12132 11156"/>
                <a:gd name="T2" fmla="*/ 12132 h 977"/>
                <a:gd name="T3" fmla="*/ 8615 w 8615"/>
                <a:gd name="T4" fmla="+- 0 12132 11156"/>
                <a:gd name="T5" fmla="*/ 12132 h 977"/>
                <a:gd name="T6" fmla="*/ 8615 w 8615"/>
                <a:gd name="T7" fmla="+- 0 11156 11156"/>
                <a:gd name="T8" fmla="*/ 11156 h 977"/>
                <a:gd name="T9" fmla="*/ 0 w 8615"/>
                <a:gd name="T10" fmla="+- 0 11156 11156"/>
                <a:gd name="T11" fmla="*/ 11156 h 977"/>
                <a:gd name="T12" fmla="*/ 0 w 8615"/>
                <a:gd name="T13" fmla="+- 0 12132 11156"/>
                <a:gd name="T14" fmla="*/ 12132 h 97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8615" h="977">
                  <a:moveTo>
                    <a:pt x="0" y="976"/>
                  </a:moveTo>
                  <a:lnTo>
                    <a:pt x="8615" y="976"/>
                  </a:lnTo>
                  <a:lnTo>
                    <a:pt x="8615" y="0"/>
                  </a:lnTo>
                  <a:lnTo>
                    <a:pt x="0" y="0"/>
                  </a:lnTo>
                  <a:lnTo>
                    <a:pt x="0" y="976"/>
                  </a:lnTo>
                  <a:close/>
                </a:path>
              </a:pathLst>
            </a:custGeom>
            <a:solidFill>
              <a:srgbClr val="D92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8" y="11246"/>
              <a:ext cx="385" cy="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7" y="11246"/>
              <a:ext cx="446" cy="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8" y="11157"/>
              <a:ext cx="453" cy="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1" name="Группа 1040"/>
          <p:cNvGrpSpPr/>
          <p:nvPr/>
        </p:nvGrpSpPr>
        <p:grpSpPr>
          <a:xfrm>
            <a:off x="629119" y="6182788"/>
            <a:ext cx="1964259" cy="247192"/>
            <a:chOff x="5623682" y="6201220"/>
            <a:chExt cx="1964259" cy="247192"/>
          </a:xfrm>
        </p:grpSpPr>
        <p:grpSp>
          <p:nvGrpSpPr>
            <p:cNvPr id="31" name="Group 27"/>
            <p:cNvGrpSpPr>
              <a:grpSpLocks/>
            </p:cNvGrpSpPr>
            <p:nvPr/>
          </p:nvGrpSpPr>
          <p:grpSpPr bwMode="auto">
            <a:xfrm>
              <a:off x="5623682" y="6201220"/>
              <a:ext cx="217184" cy="247192"/>
              <a:chOff x="624" y="11442"/>
              <a:chExt cx="284" cy="284"/>
            </a:xfrm>
          </p:grpSpPr>
          <p:sp>
            <p:nvSpPr>
              <p:cNvPr id="32" name="Freeform 28"/>
              <p:cNvSpPr>
                <a:spLocks/>
              </p:cNvSpPr>
              <p:nvPr/>
            </p:nvSpPr>
            <p:spPr bwMode="auto">
              <a:xfrm>
                <a:off x="624" y="11442"/>
                <a:ext cx="284" cy="284"/>
              </a:xfrm>
              <a:custGeom>
                <a:avLst/>
                <a:gdLst>
                  <a:gd name="T0" fmla="+- 0 906 624"/>
                  <a:gd name="T1" fmla="*/ T0 w 284"/>
                  <a:gd name="T2" fmla="+- 0 11611 11442"/>
                  <a:gd name="T3" fmla="*/ 11611 h 284"/>
                  <a:gd name="T4" fmla="+- 0 788 624"/>
                  <a:gd name="T5" fmla="*/ T4 w 284"/>
                  <a:gd name="T6" fmla="+- 0 11611 11442"/>
                  <a:gd name="T7" fmla="*/ 11611 h 284"/>
                  <a:gd name="T8" fmla="+- 0 788 624"/>
                  <a:gd name="T9" fmla="*/ T8 w 284"/>
                  <a:gd name="T10" fmla="+- 0 11673 11442"/>
                  <a:gd name="T11" fmla="*/ 11673 h 284"/>
                  <a:gd name="T12" fmla="+- 0 785 624"/>
                  <a:gd name="T13" fmla="*/ T12 w 284"/>
                  <a:gd name="T14" fmla="+- 0 11699 11442"/>
                  <a:gd name="T15" fmla="*/ 11699 h 284"/>
                  <a:gd name="T16" fmla="+- 0 772 624"/>
                  <a:gd name="T17" fmla="*/ T16 w 284"/>
                  <a:gd name="T18" fmla="+- 0 11707 11442"/>
                  <a:gd name="T19" fmla="*/ 11707 h 284"/>
                  <a:gd name="T20" fmla="+- 0 645 624"/>
                  <a:gd name="T21" fmla="*/ T20 w 284"/>
                  <a:gd name="T22" fmla="+- 0 11708 11442"/>
                  <a:gd name="T23" fmla="*/ 11708 h 284"/>
                  <a:gd name="T24" fmla="+- 0 662 624"/>
                  <a:gd name="T25" fmla="*/ T24 w 284"/>
                  <a:gd name="T26" fmla="+- 0 11720 11442"/>
                  <a:gd name="T27" fmla="*/ 11720 h 284"/>
                  <a:gd name="T28" fmla="+- 0 681 624"/>
                  <a:gd name="T29" fmla="*/ T28 w 284"/>
                  <a:gd name="T30" fmla="+- 0 11725 11442"/>
                  <a:gd name="T31" fmla="*/ 11725 h 284"/>
                  <a:gd name="T32" fmla="+- 0 844 624"/>
                  <a:gd name="T33" fmla="*/ T32 w 284"/>
                  <a:gd name="T34" fmla="+- 0 11726 11442"/>
                  <a:gd name="T35" fmla="*/ 11726 h 284"/>
                  <a:gd name="T36" fmla="+- 0 865 624"/>
                  <a:gd name="T37" fmla="*/ T36 w 284"/>
                  <a:gd name="T38" fmla="+- 0 11722 11442"/>
                  <a:gd name="T39" fmla="*/ 11722 h 284"/>
                  <a:gd name="T40" fmla="+- 0 883 624"/>
                  <a:gd name="T41" fmla="*/ T40 w 284"/>
                  <a:gd name="T42" fmla="+- 0 11711 11442"/>
                  <a:gd name="T43" fmla="*/ 11711 h 284"/>
                  <a:gd name="T44" fmla="+- 0 897 624"/>
                  <a:gd name="T45" fmla="*/ T44 w 284"/>
                  <a:gd name="T46" fmla="+- 0 11694 11442"/>
                  <a:gd name="T47" fmla="*/ 11694 h 284"/>
                  <a:gd name="T48" fmla="+- 0 905 624"/>
                  <a:gd name="T49" fmla="*/ T48 w 284"/>
                  <a:gd name="T50" fmla="+- 0 11673 11442"/>
                  <a:gd name="T51" fmla="*/ 11673 h 284"/>
                  <a:gd name="T52" fmla="+- 0 906 624"/>
                  <a:gd name="T53" fmla="*/ T52 w 284"/>
                  <a:gd name="T54" fmla="+- 0 11611 11442"/>
                  <a:gd name="T55" fmla="*/ 11611 h 28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84" h="284">
                    <a:moveTo>
                      <a:pt x="282" y="169"/>
                    </a:moveTo>
                    <a:lnTo>
                      <a:pt x="164" y="169"/>
                    </a:lnTo>
                    <a:lnTo>
                      <a:pt x="164" y="231"/>
                    </a:lnTo>
                    <a:lnTo>
                      <a:pt x="161" y="257"/>
                    </a:lnTo>
                    <a:lnTo>
                      <a:pt x="148" y="265"/>
                    </a:lnTo>
                    <a:lnTo>
                      <a:pt x="21" y="266"/>
                    </a:lnTo>
                    <a:lnTo>
                      <a:pt x="38" y="278"/>
                    </a:lnTo>
                    <a:lnTo>
                      <a:pt x="57" y="283"/>
                    </a:lnTo>
                    <a:lnTo>
                      <a:pt x="220" y="284"/>
                    </a:lnTo>
                    <a:lnTo>
                      <a:pt x="241" y="280"/>
                    </a:lnTo>
                    <a:lnTo>
                      <a:pt x="259" y="269"/>
                    </a:lnTo>
                    <a:lnTo>
                      <a:pt x="273" y="252"/>
                    </a:lnTo>
                    <a:lnTo>
                      <a:pt x="281" y="231"/>
                    </a:lnTo>
                    <a:lnTo>
                      <a:pt x="282" y="1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auto">
              <a:xfrm>
                <a:off x="624" y="11442"/>
                <a:ext cx="284" cy="284"/>
              </a:xfrm>
              <a:custGeom>
                <a:avLst/>
                <a:gdLst>
                  <a:gd name="T0" fmla="+- 0 687 624"/>
                  <a:gd name="T1" fmla="*/ T0 w 284"/>
                  <a:gd name="T2" fmla="+- 0 11442 11442"/>
                  <a:gd name="T3" fmla="*/ 11442 h 284"/>
                  <a:gd name="T4" fmla="+- 0 634 624"/>
                  <a:gd name="T5" fmla="*/ T4 w 284"/>
                  <a:gd name="T6" fmla="+- 0 11473 11442"/>
                  <a:gd name="T7" fmla="*/ 11473 h 284"/>
                  <a:gd name="T8" fmla="+- 0 624 624"/>
                  <a:gd name="T9" fmla="*/ T8 w 284"/>
                  <a:gd name="T10" fmla="+- 0 11654 11442"/>
                  <a:gd name="T11" fmla="*/ 11654 h 284"/>
                  <a:gd name="T12" fmla="+- 0 624 624"/>
                  <a:gd name="T13" fmla="*/ T12 w 284"/>
                  <a:gd name="T14" fmla="+- 0 11660 11442"/>
                  <a:gd name="T15" fmla="*/ 11660 h 284"/>
                  <a:gd name="T16" fmla="+- 0 624 624"/>
                  <a:gd name="T17" fmla="*/ T16 w 284"/>
                  <a:gd name="T18" fmla="+- 0 11665 11442"/>
                  <a:gd name="T19" fmla="*/ 11665 h 284"/>
                  <a:gd name="T20" fmla="+- 0 625 624"/>
                  <a:gd name="T21" fmla="*/ T20 w 284"/>
                  <a:gd name="T22" fmla="+- 0 11670 11442"/>
                  <a:gd name="T23" fmla="*/ 11670 h 284"/>
                  <a:gd name="T24" fmla="+- 0 708 624"/>
                  <a:gd name="T25" fmla="*/ T24 w 284"/>
                  <a:gd name="T26" fmla="+- 0 11670 11442"/>
                  <a:gd name="T27" fmla="*/ 11670 h 284"/>
                  <a:gd name="T28" fmla="+- 0 732 624"/>
                  <a:gd name="T29" fmla="*/ T28 w 284"/>
                  <a:gd name="T30" fmla="+- 0 11671 11442"/>
                  <a:gd name="T31" fmla="*/ 11671 h 284"/>
                  <a:gd name="T32" fmla="+- 0 741 624"/>
                  <a:gd name="T33" fmla="*/ T32 w 284"/>
                  <a:gd name="T34" fmla="+- 0 11660 11442"/>
                  <a:gd name="T35" fmla="*/ 11660 h 284"/>
                  <a:gd name="T36" fmla="+- 0 664 624"/>
                  <a:gd name="T37" fmla="*/ T36 w 284"/>
                  <a:gd name="T38" fmla="+- 0 11629 11442"/>
                  <a:gd name="T39" fmla="*/ 11629 h 284"/>
                  <a:gd name="T40" fmla="+- 0 664 624"/>
                  <a:gd name="T41" fmla="*/ T40 w 284"/>
                  <a:gd name="T42" fmla="+- 0 11611 11442"/>
                  <a:gd name="T43" fmla="*/ 11611 h 284"/>
                  <a:gd name="T44" fmla="+- 0 906 624"/>
                  <a:gd name="T45" fmla="*/ T44 w 284"/>
                  <a:gd name="T46" fmla="+- 0 11611 11442"/>
                  <a:gd name="T47" fmla="*/ 11611 h 284"/>
                  <a:gd name="T48" fmla="+- 0 907 624"/>
                  <a:gd name="T49" fmla="*/ T48 w 284"/>
                  <a:gd name="T50" fmla="+- 0 11595 11442"/>
                  <a:gd name="T51" fmla="*/ 11595 h 284"/>
                  <a:gd name="T52" fmla="+- 0 744 624"/>
                  <a:gd name="T53" fmla="*/ T52 w 284"/>
                  <a:gd name="T54" fmla="+- 0 11595 11442"/>
                  <a:gd name="T55" fmla="*/ 11595 h 284"/>
                  <a:gd name="T56" fmla="+- 0 744 624"/>
                  <a:gd name="T57" fmla="*/ T56 w 284"/>
                  <a:gd name="T58" fmla="+- 0 11572 11442"/>
                  <a:gd name="T59" fmla="*/ 11572 h 284"/>
                  <a:gd name="T60" fmla="+- 0 907 624"/>
                  <a:gd name="T61" fmla="*/ T60 w 284"/>
                  <a:gd name="T62" fmla="+- 0 11572 11442"/>
                  <a:gd name="T63" fmla="*/ 11572 h 284"/>
                  <a:gd name="T64" fmla="+- 0 907 624"/>
                  <a:gd name="T65" fmla="*/ T64 w 284"/>
                  <a:gd name="T66" fmla="+- 0 11555 11442"/>
                  <a:gd name="T67" fmla="*/ 11555 h 284"/>
                  <a:gd name="T68" fmla="+- 0 744 624"/>
                  <a:gd name="T69" fmla="*/ T68 w 284"/>
                  <a:gd name="T70" fmla="+- 0 11555 11442"/>
                  <a:gd name="T71" fmla="*/ 11555 h 284"/>
                  <a:gd name="T72" fmla="+- 0 744 624"/>
                  <a:gd name="T73" fmla="*/ T72 w 284"/>
                  <a:gd name="T74" fmla="+- 0 11494 11442"/>
                  <a:gd name="T75" fmla="*/ 11494 h 284"/>
                  <a:gd name="T76" fmla="+- 0 746 624"/>
                  <a:gd name="T77" fmla="*/ T76 w 284"/>
                  <a:gd name="T78" fmla="+- 0 11469 11442"/>
                  <a:gd name="T79" fmla="*/ 11469 h 284"/>
                  <a:gd name="T80" fmla="+- 0 760 624"/>
                  <a:gd name="T81" fmla="*/ T80 w 284"/>
                  <a:gd name="T82" fmla="+- 0 11460 11442"/>
                  <a:gd name="T83" fmla="*/ 11460 h 284"/>
                  <a:gd name="T84" fmla="+- 0 883 624"/>
                  <a:gd name="T85" fmla="*/ T84 w 284"/>
                  <a:gd name="T86" fmla="+- 0 11459 11442"/>
                  <a:gd name="T87" fmla="*/ 11459 h 284"/>
                  <a:gd name="T88" fmla="+- 0 868 624"/>
                  <a:gd name="T89" fmla="*/ T88 w 284"/>
                  <a:gd name="T90" fmla="+- 0 11447 11442"/>
                  <a:gd name="T91" fmla="*/ 11447 h 284"/>
                  <a:gd name="T92" fmla="+- 0 847 624"/>
                  <a:gd name="T93" fmla="*/ T92 w 284"/>
                  <a:gd name="T94" fmla="+- 0 11442 11442"/>
                  <a:gd name="T95" fmla="*/ 11442 h 284"/>
                  <a:gd name="T96" fmla="+- 0 687 624"/>
                  <a:gd name="T97" fmla="*/ T96 w 284"/>
                  <a:gd name="T98" fmla="+- 0 11442 11442"/>
                  <a:gd name="T99" fmla="*/ 11442 h 28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284" h="284">
                    <a:moveTo>
                      <a:pt x="63" y="0"/>
                    </a:moveTo>
                    <a:lnTo>
                      <a:pt x="10" y="31"/>
                    </a:lnTo>
                    <a:lnTo>
                      <a:pt x="0" y="212"/>
                    </a:lnTo>
                    <a:lnTo>
                      <a:pt x="0" y="218"/>
                    </a:lnTo>
                    <a:lnTo>
                      <a:pt x="0" y="223"/>
                    </a:lnTo>
                    <a:lnTo>
                      <a:pt x="1" y="228"/>
                    </a:lnTo>
                    <a:lnTo>
                      <a:pt x="84" y="228"/>
                    </a:lnTo>
                    <a:lnTo>
                      <a:pt x="108" y="229"/>
                    </a:lnTo>
                    <a:lnTo>
                      <a:pt x="117" y="218"/>
                    </a:lnTo>
                    <a:lnTo>
                      <a:pt x="40" y="187"/>
                    </a:lnTo>
                    <a:lnTo>
                      <a:pt x="40" y="169"/>
                    </a:lnTo>
                    <a:lnTo>
                      <a:pt x="282" y="169"/>
                    </a:lnTo>
                    <a:lnTo>
                      <a:pt x="283" y="153"/>
                    </a:lnTo>
                    <a:lnTo>
                      <a:pt x="120" y="153"/>
                    </a:lnTo>
                    <a:lnTo>
                      <a:pt x="120" y="130"/>
                    </a:lnTo>
                    <a:lnTo>
                      <a:pt x="283" y="130"/>
                    </a:lnTo>
                    <a:lnTo>
                      <a:pt x="283" y="113"/>
                    </a:lnTo>
                    <a:lnTo>
                      <a:pt x="120" y="113"/>
                    </a:lnTo>
                    <a:lnTo>
                      <a:pt x="120" y="52"/>
                    </a:lnTo>
                    <a:lnTo>
                      <a:pt x="122" y="27"/>
                    </a:lnTo>
                    <a:lnTo>
                      <a:pt x="136" y="18"/>
                    </a:lnTo>
                    <a:lnTo>
                      <a:pt x="259" y="17"/>
                    </a:lnTo>
                    <a:lnTo>
                      <a:pt x="244" y="5"/>
                    </a:lnTo>
                    <a:lnTo>
                      <a:pt x="22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4" name="Freeform 30"/>
              <p:cNvSpPr>
                <a:spLocks/>
              </p:cNvSpPr>
              <p:nvPr/>
            </p:nvSpPr>
            <p:spPr bwMode="auto">
              <a:xfrm>
                <a:off x="624" y="11442"/>
                <a:ext cx="284" cy="284"/>
              </a:xfrm>
              <a:custGeom>
                <a:avLst/>
                <a:gdLst>
                  <a:gd name="T0" fmla="+- 0 907 624"/>
                  <a:gd name="T1" fmla="*/ T0 w 284"/>
                  <a:gd name="T2" fmla="+- 0 11572 11442"/>
                  <a:gd name="T3" fmla="*/ 11572 h 284"/>
                  <a:gd name="T4" fmla="+- 0 788 624"/>
                  <a:gd name="T5" fmla="*/ T4 w 284"/>
                  <a:gd name="T6" fmla="+- 0 11572 11442"/>
                  <a:gd name="T7" fmla="*/ 11572 h 284"/>
                  <a:gd name="T8" fmla="+- 0 788 624"/>
                  <a:gd name="T9" fmla="*/ T8 w 284"/>
                  <a:gd name="T10" fmla="+- 0 11595 11442"/>
                  <a:gd name="T11" fmla="*/ 11595 h 284"/>
                  <a:gd name="T12" fmla="+- 0 907 624"/>
                  <a:gd name="T13" fmla="*/ T12 w 284"/>
                  <a:gd name="T14" fmla="+- 0 11595 11442"/>
                  <a:gd name="T15" fmla="*/ 11595 h 284"/>
                  <a:gd name="T16" fmla="+- 0 907 624"/>
                  <a:gd name="T17" fmla="*/ T16 w 284"/>
                  <a:gd name="T18" fmla="+- 0 11572 11442"/>
                  <a:gd name="T19" fmla="*/ 11572 h 28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84" h="284">
                    <a:moveTo>
                      <a:pt x="283" y="130"/>
                    </a:moveTo>
                    <a:lnTo>
                      <a:pt x="164" y="130"/>
                    </a:lnTo>
                    <a:lnTo>
                      <a:pt x="164" y="153"/>
                    </a:lnTo>
                    <a:lnTo>
                      <a:pt x="283" y="153"/>
                    </a:lnTo>
                    <a:lnTo>
                      <a:pt x="283" y="1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5" name="Freeform 31"/>
              <p:cNvSpPr>
                <a:spLocks/>
              </p:cNvSpPr>
              <p:nvPr/>
            </p:nvSpPr>
            <p:spPr bwMode="auto">
              <a:xfrm>
                <a:off x="624" y="11442"/>
                <a:ext cx="284" cy="284"/>
              </a:xfrm>
              <a:custGeom>
                <a:avLst/>
                <a:gdLst>
                  <a:gd name="T0" fmla="+- 0 799 624"/>
                  <a:gd name="T1" fmla="*/ T0 w 284"/>
                  <a:gd name="T2" fmla="+- 0 11496 11442"/>
                  <a:gd name="T3" fmla="*/ 11496 h 284"/>
                  <a:gd name="T4" fmla="+- 0 790 624"/>
                  <a:gd name="T5" fmla="*/ T4 w 284"/>
                  <a:gd name="T6" fmla="+- 0 11507 11442"/>
                  <a:gd name="T7" fmla="*/ 11507 h 284"/>
                  <a:gd name="T8" fmla="+- 0 868 624"/>
                  <a:gd name="T9" fmla="*/ T8 w 284"/>
                  <a:gd name="T10" fmla="+- 0 11538 11442"/>
                  <a:gd name="T11" fmla="*/ 11538 h 284"/>
                  <a:gd name="T12" fmla="+- 0 868 624"/>
                  <a:gd name="T13" fmla="*/ T12 w 284"/>
                  <a:gd name="T14" fmla="+- 0 11555 11442"/>
                  <a:gd name="T15" fmla="*/ 11555 h 284"/>
                  <a:gd name="T16" fmla="+- 0 907 624"/>
                  <a:gd name="T17" fmla="*/ T16 w 284"/>
                  <a:gd name="T18" fmla="+- 0 11555 11442"/>
                  <a:gd name="T19" fmla="*/ 11555 h 284"/>
                  <a:gd name="T20" fmla="+- 0 908 624"/>
                  <a:gd name="T21" fmla="*/ T20 w 284"/>
                  <a:gd name="T22" fmla="+- 0 11513 11442"/>
                  <a:gd name="T23" fmla="*/ 11513 h 284"/>
                  <a:gd name="T24" fmla="+- 0 908 624"/>
                  <a:gd name="T25" fmla="*/ T24 w 284"/>
                  <a:gd name="T26" fmla="+- 0 11507 11442"/>
                  <a:gd name="T27" fmla="*/ 11507 h 284"/>
                  <a:gd name="T28" fmla="+- 0 907 624"/>
                  <a:gd name="T29" fmla="*/ T28 w 284"/>
                  <a:gd name="T30" fmla="+- 0 11503 11442"/>
                  <a:gd name="T31" fmla="*/ 11503 h 284"/>
                  <a:gd name="T32" fmla="+- 0 906 624"/>
                  <a:gd name="T33" fmla="*/ T32 w 284"/>
                  <a:gd name="T34" fmla="+- 0 11497 11442"/>
                  <a:gd name="T35" fmla="*/ 11497 h 284"/>
                  <a:gd name="T36" fmla="+- 0 823 624"/>
                  <a:gd name="T37" fmla="*/ T36 w 284"/>
                  <a:gd name="T38" fmla="+- 0 11497 11442"/>
                  <a:gd name="T39" fmla="*/ 11497 h 284"/>
                  <a:gd name="T40" fmla="+- 0 799 624"/>
                  <a:gd name="T41" fmla="*/ T40 w 284"/>
                  <a:gd name="T42" fmla="+- 0 11496 11442"/>
                  <a:gd name="T43" fmla="*/ 11496 h 28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</a:cxnLst>
                <a:rect l="0" t="0" r="r" b="b"/>
                <a:pathLst>
                  <a:path w="284" h="284">
                    <a:moveTo>
                      <a:pt x="175" y="54"/>
                    </a:moveTo>
                    <a:lnTo>
                      <a:pt x="166" y="65"/>
                    </a:lnTo>
                    <a:lnTo>
                      <a:pt x="244" y="96"/>
                    </a:lnTo>
                    <a:lnTo>
                      <a:pt x="244" y="113"/>
                    </a:lnTo>
                    <a:lnTo>
                      <a:pt x="283" y="113"/>
                    </a:lnTo>
                    <a:lnTo>
                      <a:pt x="284" y="71"/>
                    </a:lnTo>
                    <a:lnTo>
                      <a:pt x="284" y="65"/>
                    </a:lnTo>
                    <a:lnTo>
                      <a:pt x="283" y="61"/>
                    </a:lnTo>
                    <a:lnTo>
                      <a:pt x="282" y="55"/>
                    </a:lnTo>
                    <a:lnTo>
                      <a:pt x="199" y="55"/>
                    </a:lnTo>
                    <a:lnTo>
                      <a:pt x="175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36" name="Group 32"/>
            <p:cNvGrpSpPr>
              <a:grpSpLocks/>
            </p:cNvGrpSpPr>
            <p:nvPr/>
          </p:nvGrpSpPr>
          <p:grpSpPr bwMode="auto">
            <a:xfrm>
              <a:off x="6444366" y="6248923"/>
              <a:ext cx="186431" cy="149617"/>
              <a:chOff x="1693" y="11497"/>
              <a:chExt cx="243" cy="172"/>
            </a:xfrm>
          </p:grpSpPr>
          <p:sp>
            <p:nvSpPr>
              <p:cNvPr id="37" name="Freeform 33"/>
              <p:cNvSpPr>
                <a:spLocks/>
              </p:cNvSpPr>
              <p:nvPr/>
            </p:nvSpPr>
            <p:spPr bwMode="auto">
              <a:xfrm>
                <a:off x="1693" y="11497"/>
                <a:ext cx="243" cy="172"/>
              </a:xfrm>
              <a:custGeom>
                <a:avLst/>
                <a:gdLst>
                  <a:gd name="T0" fmla="+- 0 1846 1693"/>
                  <a:gd name="T1" fmla="*/ T0 w 243"/>
                  <a:gd name="T2" fmla="+- 0 11497 11497"/>
                  <a:gd name="T3" fmla="*/ 11497 h 172"/>
                  <a:gd name="T4" fmla="+- 0 1784 1693"/>
                  <a:gd name="T5" fmla="*/ T4 w 243"/>
                  <a:gd name="T6" fmla="+- 0 11497 11497"/>
                  <a:gd name="T7" fmla="*/ 11497 h 172"/>
                  <a:gd name="T8" fmla="+- 0 1693 1693"/>
                  <a:gd name="T9" fmla="*/ T8 w 243"/>
                  <a:gd name="T10" fmla="+- 0 11669 11497"/>
                  <a:gd name="T11" fmla="*/ 11669 h 172"/>
                  <a:gd name="T12" fmla="+- 0 1741 1693"/>
                  <a:gd name="T13" fmla="*/ T12 w 243"/>
                  <a:gd name="T14" fmla="+- 0 11669 11497"/>
                  <a:gd name="T15" fmla="*/ 11669 h 172"/>
                  <a:gd name="T16" fmla="+- 0 1764 1693"/>
                  <a:gd name="T17" fmla="*/ T16 w 243"/>
                  <a:gd name="T18" fmla="+- 0 11626 11497"/>
                  <a:gd name="T19" fmla="*/ 11626 h 172"/>
                  <a:gd name="T20" fmla="+- 0 1913 1693"/>
                  <a:gd name="T21" fmla="*/ T20 w 243"/>
                  <a:gd name="T22" fmla="+- 0 11626 11497"/>
                  <a:gd name="T23" fmla="*/ 11626 h 172"/>
                  <a:gd name="T24" fmla="+- 0 1896 1693"/>
                  <a:gd name="T25" fmla="*/ T24 w 243"/>
                  <a:gd name="T26" fmla="+- 0 11594 11497"/>
                  <a:gd name="T27" fmla="*/ 11594 h 172"/>
                  <a:gd name="T28" fmla="+- 0 1780 1693"/>
                  <a:gd name="T29" fmla="*/ T28 w 243"/>
                  <a:gd name="T30" fmla="+- 0 11594 11497"/>
                  <a:gd name="T31" fmla="*/ 11594 h 172"/>
                  <a:gd name="T32" fmla="+- 0 1814 1693"/>
                  <a:gd name="T33" fmla="*/ T32 w 243"/>
                  <a:gd name="T34" fmla="+- 0 11530 11497"/>
                  <a:gd name="T35" fmla="*/ 11530 h 172"/>
                  <a:gd name="T36" fmla="+- 0 1862 1693"/>
                  <a:gd name="T37" fmla="*/ T36 w 243"/>
                  <a:gd name="T38" fmla="+- 0 11530 11497"/>
                  <a:gd name="T39" fmla="*/ 11530 h 172"/>
                  <a:gd name="T40" fmla="+- 0 1846 1693"/>
                  <a:gd name="T41" fmla="*/ T40 w 243"/>
                  <a:gd name="T42" fmla="+- 0 11497 11497"/>
                  <a:gd name="T43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</a:cxnLst>
                <a:rect l="0" t="0" r="r" b="b"/>
                <a:pathLst>
                  <a:path w="243" h="172">
                    <a:moveTo>
                      <a:pt x="153" y="0"/>
                    </a:moveTo>
                    <a:lnTo>
                      <a:pt x="91" y="0"/>
                    </a:lnTo>
                    <a:lnTo>
                      <a:pt x="0" y="172"/>
                    </a:lnTo>
                    <a:lnTo>
                      <a:pt x="48" y="172"/>
                    </a:lnTo>
                    <a:lnTo>
                      <a:pt x="71" y="129"/>
                    </a:lnTo>
                    <a:lnTo>
                      <a:pt x="220" y="129"/>
                    </a:lnTo>
                    <a:lnTo>
                      <a:pt x="203" y="97"/>
                    </a:lnTo>
                    <a:lnTo>
                      <a:pt x="87" y="97"/>
                    </a:lnTo>
                    <a:lnTo>
                      <a:pt x="121" y="33"/>
                    </a:lnTo>
                    <a:lnTo>
                      <a:pt x="169" y="33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8" name="Freeform 34"/>
              <p:cNvSpPr>
                <a:spLocks/>
              </p:cNvSpPr>
              <p:nvPr/>
            </p:nvSpPr>
            <p:spPr bwMode="auto">
              <a:xfrm>
                <a:off x="1693" y="11497"/>
                <a:ext cx="243" cy="172"/>
              </a:xfrm>
              <a:custGeom>
                <a:avLst/>
                <a:gdLst>
                  <a:gd name="T0" fmla="+- 0 1913 1693"/>
                  <a:gd name="T1" fmla="*/ T0 w 243"/>
                  <a:gd name="T2" fmla="+- 0 11626 11497"/>
                  <a:gd name="T3" fmla="*/ 11626 h 172"/>
                  <a:gd name="T4" fmla="+- 0 1866 1693"/>
                  <a:gd name="T5" fmla="*/ T4 w 243"/>
                  <a:gd name="T6" fmla="+- 0 11626 11497"/>
                  <a:gd name="T7" fmla="*/ 11626 h 172"/>
                  <a:gd name="T8" fmla="+- 0 1888 1693"/>
                  <a:gd name="T9" fmla="*/ T8 w 243"/>
                  <a:gd name="T10" fmla="+- 0 11669 11497"/>
                  <a:gd name="T11" fmla="*/ 11669 h 172"/>
                  <a:gd name="T12" fmla="+- 0 1936 1693"/>
                  <a:gd name="T13" fmla="*/ T12 w 243"/>
                  <a:gd name="T14" fmla="+- 0 11669 11497"/>
                  <a:gd name="T15" fmla="*/ 11669 h 172"/>
                  <a:gd name="T16" fmla="+- 0 1913 1693"/>
                  <a:gd name="T17" fmla="*/ T16 w 243"/>
                  <a:gd name="T18" fmla="+- 0 11626 11497"/>
                  <a:gd name="T19" fmla="*/ 11626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43" h="172">
                    <a:moveTo>
                      <a:pt x="220" y="129"/>
                    </a:moveTo>
                    <a:lnTo>
                      <a:pt x="173" y="129"/>
                    </a:lnTo>
                    <a:lnTo>
                      <a:pt x="195" y="172"/>
                    </a:lnTo>
                    <a:lnTo>
                      <a:pt x="243" y="172"/>
                    </a:lnTo>
                    <a:lnTo>
                      <a:pt x="220" y="1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" name="Freeform 35"/>
              <p:cNvSpPr>
                <a:spLocks/>
              </p:cNvSpPr>
              <p:nvPr/>
            </p:nvSpPr>
            <p:spPr bwMode="auto">
              <a:xfrm>
                <a:off x="1693" y="11497"/>
                <a:ext cx="243" cy="172"/>
              </a:xfrm>
              <a:custGeom>
                <a:avLst/>
                <a:gdLst>
                  <a:gd name="T0" fmla="+- 0 1862 1693"/>
                  <a:gd name="T1" fmla="*/ T0 w 243"/>
                  <a:gd name="T2" fmla="+- 0 11530 11497"/>
                  <a:gd name="T3" fmla="*/ 11530 h 172"/>
                  <a:gd name="T4" fmla="+- 0 1816 1693"/>
                  <a:gd name="T5" fmla="*/ T4 w 243"/>
                  <a:gd name="T6" fmla="+- 0 11530 11497"/>
                  <a:gd name="T7" fmla="*/ 11530 h 172"/>
                  <a:gd name="T8" fmla="+- 0 1849 1693"/>
                  <a:gd name="T9" fmla="*/ T8 w 243"/>
                  <a:gd name="T10" fmla="+- 0 11594 11497"/>
                  <a:gd name="T11" fmla="*/ 11594 h 172"/>
                  <a:gd name="T12" fmla="+- 0 1896 1693"/>
                  <a:gd name="T13" fmla="*/ T12 w 243"/>
                  <a:gd name="T14" fmla="+- 0 11594 11497"/>
                  <a:gd name="T15" fmla="*/ 11594 h 172"/>
                  <a:gd name="T16" fmla="+- 0 1862 1693"/>
                  <a:gd name="T17" fmla="*/ T16 w 243"/>
                  <a:gd name="T18" fmla="+- 0 11530 11497"/>
                  <a:gd name="T19" fmla="*/ 11530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43" h="172">
                    <a:moveTo>
                      <a:pt x="169" y="33"/>
                    </a:moveTo>
                    <a:lnTo>
                      <a:pt x="123" y="33"/>
                    </a:lnTo>
                    <a:lnTo>
                      <a:pt x="156" y="97"/>
                    </a:lnTo>
                    <a:lnTo>
                      <a:pt x="203" y="97"/>
                    </a:lnTo>
                    <a:lnTo>
                      <a:pt x="169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40" name="Group 36"/>
            <p:cNvGrpSpPr>
              <a:grpSpLocks/>
            </p:cNvGrpSpPr>
            <p:nvPr/>
          </p:nvGrpSpPr>
          <p:grpSpPr bwMode="auto">
            <a:xfrm>
              <a:off x="6415536" y="6231576"/>
              <a:ext cx="1923" cy="166964"/>
              <a:chOff x="1655" y="11477"/>
              <a:chExt cx="2" cy="193"/>
            </a:xfrm>
          </p:grpSpPr>
          <p:sp>
            <p:nvSpPr>
              <p:cNvPr id="41" name="Freeform 37"/>
              <p:cNvSpPr>
                <a:spLocks/>
              </p:cNvSpPr>
              <p:nvPr/>
            </p:nvSpPr>
            <p:spPr bwMode="auto">
              <a:xfrm>
                <a:off x="1655" y="11477"/>
                <a:ext cx="2" cy="193"/>
              </a:xfrm>
              <a:custGeom>
                <a:avLst/>
                <a:gdLst>
                  <a:gd name="T0" fmla="+- 0 11477 11477"/>
                  <a:gd name="T1" fmla="*/ 11477 h 193"/>
                  <a:gd name="T2" fmla="+- 0 11670 11477"/>
                  <a:gd name="T3" fmla="*/ 11670 h 19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93">
                    <a:moveTo>
                      <a:pt x="0" y="0"/>
                    </a:moveTo>
                    <a:lnTo>
                      <a:pt x="0" y="193"/>
                    </a:lnTo>
                  </a:path>
                </a:pathLst>
              </a:custGeom>
              <a:noFill/>
              <a:ln w="2744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42" name="Group 38"/>
            <p:cNvGrpSpPr>
              <a:grpSpLocks/>
            </p:cNvGrpSpPr>
            <p:nvPr/>
          </p:nvGrpSpPr>
          <p:grpSpPr bwMode="auto">
            <a:xfrm>
              <a:off x="6058048" y="6248923"/>
              <a:ext cx="155681" cy="149617"/>
              <a:chOff x="1191" y="11497"/>
              <a:chExt cx="201" cy="172"/>
            </a:xfrm>
          </p:grpSpPr>
          <p:sp>
            <p:nvSpPr>
              <p:cNvPr id="43" name="Freeform 39"/>
              <p:cNvSpPr>
                <a:spLocks/>
              </p:cNvSpPr>
              <p:nvPr/>
            </p:nvSpPr>
            <p:spPr bwMode="auto">
              <a:xfrm>
                <a:off x="1191" y="11497"/>
                <a:ext cx="201" cy="172"/>
              </a:xfrm>
              <a:custGeom>
                <a:avLst/>
                <a:gdLst>
                  <a:gd name="T0" fmla="+- 0 1233 1191"/>
                  <a:gd name="T1" fmla="*/ T0 w 201"/>
                  <a:gd name="T2" fmla="+- 0 11497 11497"/>
                  <a:gd name="T3" fmla="*/ 11497 h 172"/>
                  <a:gd name="T4" fmla="+- 0 1191 1191"/>
                  <a:gd name="T5" fmla="*/ T4 w 201"/>
                  <a:gd name="T6" fmla="+- 0 11497 11497"/>
                  <a:gd name="T7" fmla="*/ 11497 h 172"/>
                  <a:gd name="T8" fmla="+- 0 1191 1191"/>
                  <a:gd name="T9" fmla="*/ T8 w 201"/>
                  <a:gd name="T10" fmla="+- 0 11608 11497"/>
                  <a:gd name="T11" fmla="*/ 11608 h 172"/>
                  <a:gd name="T12" fmla="+- 0 1237 1191"/>
                  <a:gd name="T13" fmla="*/ T12 w 201"/>
                  <a:gd name="T14" fmla="+- 0 11668 11497"/>
                  <a:gd name="T15" fmla="*/ 11668 h 172"/>
                  <a:gd name="T16" fmla="+- 0 1331 1191"/>
                  <a:gd name="T17" fmla="*/ T16 w 201"/>
                  <a:gd name="T18" fmla="+- 0 11669 11497"/>
                  <a:gd name="T19" fmla="*/ 11669 h 172"/>
                  <a:gd name="T20" fmla="+- 0 1342 1191"/>
                  <a:gd name="T21" fmla="*/ T20 w 201"/>
                  <a:gd name="T22" fmla="+- 0 11669 11497"/>
                  <a:gd name="T23" fmla="*/ 11669 h 172"/>
                  <a:gd name="T24" fmla="+- 0 1389 1191"/>
                  <a:gd name="T25" fmla="*/ T24 w 201"/>
                  <a:gd name="T26" fmla="+- 0 11635 11497"/>
                  <a:gd name="T27" fmla="*/ 11635 h 172"/>
                  <a:gd name="T28" fmla="+- 0 1257 1191"/>
                  <a:gd name="T29" fmla="*/ T28 w 201"/>
                  <a:gd name="T30" fmla="+- 0 11635 11497"/>
                  <a:gd name="T31" fmla="*/ 11635 h 172"/>
                  <a:gd name="T32" fmla="+- 0 1251 1191"/>
                  <a:gd name="T33" fmla="*/ T32 w 201"/>
                  <a:gd name="T34" fmla="+- 0 11634 11497"/>
                  <a:gd name="T35" fmla="*/ 11634 h 172"/>
                  <a:gd name="T36" fmla="+- 0 1242 1191"/>
                  <a:gd name="T37" fmla="*/ T36 w 201"/>
                  <a:gd name="T38" fmla="+- 0 11631 11497"/>
                  <a:gd name="T39" fmla="*/ 11631 h 172"/>
                  <a:gd name="T40" fmla="+- 0 1238 1191"/>
                  <a:gd name="T41" fmla="*/ T40 w 201"/>
                  <a:gd name="T42" fmla="+- 0 11627 11497"/>
                  <a:gd name="T43" fmla="*/ 11627 h 172"/>
                  <a:gd name="T44" fmla="+- 0 1234 1191"/>
                  <a:gd name="T45" fmla="*/ T44 w 201"/>
                  <a:gd name="T46" fmla="+- 0 11618 11497"/>
                  <a:gd name="T47" fmla="*/ 11618 h 172"/>
                  <a:gd name="T48" fmla="+- 0 1233 1191"/>
                  <a:gd name="T49" fmla="*/ T48 w 201"/>
                  <a:gd name="T50" fmla="+- 0 11612 11497"/>
                  <a:gd name="T51" fmla="*/ 11612 h 172"/>
                  <a:gd name="T52" fmla="+- 0 1233 1191"/>
                  <a:gd name="T53" fmla="*/ T52 w 201"/>
                  <a:gd name="T54" fmla="+- 0 11497 11497"/>
                  <a:gd name="T55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01" h="172">
                    <a:moveTo>
                      <a:pt x="42" y="0"/>
                    </a:moveTo>
                    <a:lnTo>
                      <a:pt x="0" y="0"/>
                    </a:lnTo>
                    <a:lnTo>
                      <a:pt x="0" y="111"/>
                    </a:lnTo>
                    <a:lnTo>
                      <a:pt x="46" y="171"/>
                    </a:lnTo>
                    <a:lnTo>
                      <a:pt x="140" y="172"/>
                    </a:lnTo>
                    <a:lnTo>
                      <a:pt x="151" y="172"/>
                    </a:lnTo>
                    <a:lnTo>
                      <a:pt x="198" y="138"/>
                    </a:lnTo>
                    <a:lnTo>
                      <a:pt x="66" y="138"/>
                    </a:lnTo>
                    <a:lnTo>
                      <a:pt x="60" y="137"/>
                    </a:lnTo>
                    <a:lnTo>
                      <a:pt x="51" y="134"/>
                    </a:lnTo>
                    <a:lnTo>
                      <a:pt x="47" y="130"/>
                    </a:lnTo>
                    <a:lnTo>
                      <a:pt x="43" y="121"/>
                    </a:lnTo>
                    <a:lnTo>
                      <a:pt x="42" y="115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4" name="Freeform 40"/>
              <p:cNvSpPr>
                <a:spLocks/>
              </p:cNvSpPr>
              <p:nvPr/>
            </p:nvSpPr>
            <p:spPr bwMode="auto">
              <a:xfrm>
                <a:off x="1191" y="11497"/>
                <a:ext cx="201" cy="172"/>
              </a:xfrm>
              <a:custGeom>
                <a:avLst/>
                <a:gdLst>
                  <a:gd name="T0" fmla="+- 0 1392 1191"/>
                  <a:gd name="T1" fmla="*/ T0 w 201"/>
                  <a:gd name="T2" fmla="+- 0 11497 11497"/>
                  <a:gd name="T3" fmla="*/ 11497 h 172"/>
                  <a:gd name="T4" fmla="+- 0 1351 1191"/>
                  <a:gd name="T5" fmla="*/ T4 w 201"/>
                  <a:gd name="T6" fmla="+- 0 11497 11497"/>
                  <a:gd name="T7" fmla="*/ 11497 h 172"/>
                  <a:gd name="T8" fmla="+- 0 1351 1191"/>
                  <a:gd name="T9" fmla="*/ T8 w 201"/>
                  <a:gd name="T10" fmla="+- 0 11612 11497"/>
                  <a:gd name="T11" fmla="*/ 11612 h 172"/>
                  <a:gd name="T12" fmla="+- 0 1350 1191"/>
                  <a:gd name="T13" fmla="*/ T12 w 201"/>
                  <a:gd name="T14" fmla="+- 0 11618 11497"/>
                  <a:gd name="T15" fmla="*/ 11618 h 172"/>
                  <a:gd name="T16" fmla="+- 0 1348 1191"/>
                  <a:gd name="T17" fmla="*/ T16 w 201"/>
                  <a:gd name="T18" fmla="+- 0 11623 11497"/>
                  <a:gd name="T19" fmla="*/ 11623 h 172"/>
                  <a:gd name="T20" fmla="+- 0 1346 1191"/>
                  <a:gd name="T21" fmla="*/ T20 w 201"/>
                  <a:gd name="T22" fmla="+- 0 11627 11497"/>
                  <a:gd name="T23" fmla="*/ 11627 h 172"/>
                  <a:gd name="T24" fmla="+- 0 1342 1191"/>
                  <a:gd name="T25" fmla="*/ T24 w 201"/>
                  <a:gd name="T26" fmla="+- 0 11630 11497"/>
                  <a:gd name="T27" fmla="*/ 11630 h 172"/>
                  <a:gd name="T28" fmla="+- 0 1338 1191"/>
                  <a:gd name="T29" fmla="*/ T28 w 201"/>
                  <a:gd name="T30" fmla="+- 0 11632 11497"/>
                  <a:gd name="T31" fmla="*/ 11632 h 172"/>
                  <a:gd name="T32" fmla="+- 0 1333 1191"/>
                  <a:gd name="T33" fmla="*/ T32 w 201"/>
                  <a:gd name="T34" fmla="+- 0 11634 11497"/>
                  <a:gd name="T35" fmla="*/ 11634 h 172"/>
                  <a:gd name="T36" fmla="+- 0 1328 1191"/>
                  <a:gd name="T37" fmla="*/ T36 w 201"/>
                  <a:gd name="T38" fmla="+- 0 11635 11497"/>
                  <a:gd name="T39" fmla="*/ 11635 h 172"/>
                  <a:gd name="T40" fmla="+- 0 1389 1191"/>
                  <a:gd name="T41" fmla="*/ T40 w 201"/>
                  <a:gd name="T42" fmla="+- 0 11635 11497"/>
                  <a:gd name="T43" fmla="*/ 11635 h 172"/>
                  <a:gd name="T44" fmla="+- 0 1391 1191"/>
                  <a:gd name="T45" fmla="*/ T44 w 201"/>
                  <a:gd name="T46" fmla="+- 0 11629 11497"/>
                  <a:gd name="T47" fmla="*/ 11629 h 172"/>
                  <a:gd name="T48" fmla="+- 0 1392 1191"/>
                  <a:gd name="T49" fmla="*/ T48 w 201"/>
                  <a:gd name="T50" fmla="+- 0 11620 11497"/>
                  <a:gd name="T51" fmla="*/ 11620 h 172"/>
                  <a:gd name="T52" fmla="+- 0 1392 1191"/>
                  <a:gd name="T53" fmla="*/ T52 w 201"/>
                  <a:gd name="T54" fmla="+- 0 11497 11497"/>
                  <a:gd name="T55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201" h="172">
                    <a:moveTo>
                      <a:pt x="201" y="0"/>
                    </a:moveTo>
                    <a:lnTo>
                      <a:pt x="160" y="0"/>
                    </a:lnTo>
                    <a:lnTo>
                      <a:pt x="160" y="115"/>
                    </a:lnTo>
                    <a:lnTo>
                      <a:pt x="159" y="121"/>
                    </a:lnTo>
                    <a:lnTo>
                      <a:pt x="157" y="126"/>
                    </a:lnTo>
                    <a:lnTo>
                      <a:pt x="155" y="130"/>
                    </a:lnTo>
                    <a:lnTo>
                      <a:pt x="151" y="133"/>
                    </a:lnTo>
                    <a:lnTo>
                      <a:pt x="147" y="135"/>
                    </a:lnTo>
                    <a:lnTo>
                      <a:pt x="142" y="137"/>
                    </a:lnTo>
                    <a:lnTo>
                      <a:pt x="137" y="138"/>
                    </a:lnTo>
                    <a:lnTo>
                      <a:pt x="198" y="138"/>
                    </a:lnTo>
                    <a:lnTo>
                      <a:pt x="200" y="132"/>
                    </a:lnTo>
                    <a:lnTo>
                      <a:pt x="201" y="123"/>
                    </a:lnTo>
                    <a:lnTo>
                      <a:pt x="2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45" name="Group 41"/>
            <p:cNvGrpSpPr>
              <a:grpSpLocks/>
            </p:cNvGrpSpPr>
            <p:nvPr/>
          </p:nvGrpSpPr>
          <p:grpSpPr bwMode="auto">
            <a:xfrm>
              <a:off x="5883149" y="6248923"/>
              <a:ext cx="167211" cy="149617"/>
              <a:chOff x="962" y="11497"/>
              <a:chExt cx="218" cy="172"/>
            </a:xfrm>
          </p:grpSpPr>
          <p:sp>
            <p:nvSpPr>
              <p:cNvPr id="46" name="Freeform 42"/>
              <p:cNvSpPr>
                <a:spLocks/>
              </p:cNvSpPr>
              <p:nvPr/>
            </p:nvSpPr>
            <p:spPr bwMode="auto">
              <a:xfrm>
                <a:off x="962" y="11497"/>
                <a:ext cx="218" cy="172"/>
              </a:xfrm>
              <a:custGeom>
                <a:avLst/>
                <a:gdLst>
                  <a:gd name="T0" fmla="+- 0 1014 962"/>
                  <a:gd name="T1" fmla="*/ T0 w 218"/>
                  <a:gd name="T2" fmla="+- 0 11497 11497"/>
                  <a:gd name="T3" fmla="*/ 11497 h 172"/>
                  <a:gd name="T4" fmla="+- 0 962 962"/>
                  <a:gd name="T5" fmla="*/ T4 w 218"/>
                  <a:gd name="T6" fmla="+- 0 11497 11497"/>
                  <a:gd name="T7" fmla="*/ 11497 h 172"/>
                  <a:gd name="T8" fmla="+- 0 1051 962"/>
                  <a:gd name="T9" fmla="*/ T8 w 218"/>
                  <a:gd name="T10" fmla="+- 0 11611 11497"/>
                  <a:gd name="T11" fmla="*/ 11611 h 172"/>
                  <a:gd name="T12" fmla="+- 0 1051 962"/>
                  <a:gd name="T13" fmla="*/ T12 w 218"/>
                  <a:gd name="T14" fmla="+- 0 11670 11497"/>
                  <a:gd name="T15" fmla="*/ 11670 h 172"/>
                  <a:gd name="T16" fmla="+- 0 1092 962"/>
                  <a:gd name="T17" fmla="*/ T16 w 218"/>
                  <a:gd name="T18" fmla="+- 0 11670 11497"/>
                  <a:gd name="T19" fmla="*/ 11670 h 172"/>
                  <a:gd name="T20" fmla="+- 0 1092 962"/>
                  <a:gd name="T21" fmla="*/ T20 w 218"/>
                  <a:gd name="T22" fmla="+- 0 11611 11497"/>
                  <a:gd name="T23" fmla="*/ 11611 h 172"/>
                  <a:gd name="T24" fmla="+- 0 1119 962"/>
                  <a:gd name="T25" fmla="*/ T24 w 218"/>
                  <a:gd name="T26" fmla="+- 0 11577 11497"/>
                  <a:gd name="T27" fmla="*/ 11577 h 172"/>
                  <a:gd name="T28" fmla="+- 0 1071 962"/>
                  <a:gd name="T29" fmla="*/ T28 w 218"/>
                  <a:gd name="T30" fmla="+- 0 11577 11497"/>
                  <a:gd name="T31" fmla="*/ 11577 h 172"/>
                  <a:gd name="T32" fmla="+- 0 1014 962"/>
                  <a:gd name="T33" fmla="*/ T32 w 218"/>
                  <a:gd name="T34" fmla="+- 0 11497 11497"/>
                  <a:gd name="T35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218" h="172">
                    <a:moveTo>
                      <a:pt x="52" y="0"/>
                    </a:moveTo>
                    <a:lnTo>
                      <a:pt x="0" y="0"/>
                    </a:lnTo>
                    <a:lnTo>
                      <a:pt x="89" y="114"/>
                    </a:lnTo>
                    <a:lnTo>
                      <a:pt x="89" y="173"/>
                    </a:lnTo>
                    <a:lnTo>
                      <a:pt x="130" y="173"/>
                    </a:lnTo>
                    <a:lnTo>
                      <a:pt x="130" y="114"/>
                    </a:lnTo>
                    <a:lnTo>
                      <a:pt x="157" y="80"/>
                    </a:lnTo>
                    <a:lnTo>
                      <a:pt x="109" y="8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7" name="Freeform 43"/>
              <p:cNvSpPr>
                <a:spLocks/>
              </p:cNvSpPr>
              <p:nvPr/>
            </p:nvSpPr>
            <p:spPr bwMode="auto">
              <a:xfrm>
                <a:off x="962" y="11497"/>
                <a:ext cx="218" cy="172"/>
              </a:xfrm>
              <a:custGeom>
                <a:avLst/>
                <a:gdLst>
                  <a:gd name="T0" fmla="+- 0 1181 962"/>
                  <a:gd name="T1" fmla="*/ T0 w 218"/>
                  <a:gd name="T2" fmla="+- 0 11497 11497"/>
                  <a:gd name="T3" fmla="*/ 11497 h 172"/>
                  <a:gd name="T4" fmla="+- 0 1129 962"/>
                  <a:gd name="T5" fmla="*/ T4 w 218"/>
                  <a:gd name="T6" fmla="+- 0 11497 11497"/>
                  <a:gd name="T7" fmla="*/ 11497 h 172"/>
                  <a:gd name="T8" fmla="+- 0 1071 962"/>
                  <a:gd name="T9" fmla="*/ T8 w 218"/>
                  <a:gd name="T10" fmla="+- 0 11577 11497"/>
                  <a:gd name="T11" fmla="*/ 11577 h 172"/>
                  <a:gd name="T12" fmla="+- 0 1119 962"/>
                  <a:gd name="T13" fmla="*/ T12 w 218"/>
                  <a:gd name="T14" fmla="+- 0 11577 11497"/>
                  <a:gd name="T15" fmla="*/ 11577 h 172"/>
                  <a:gd name="T16" fmla="+- 0 1181 962"/>
                  <a:gd name="T17" fmla="*/ T16 w 218"/>
                  <a:gd name="T18" fmla="+- 0 11497 11497"/>
                  <a:gd name="T19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18" h="172">
                    <a:moveTo>
                      <a:pt x="219" y="0"/>
                    </a:moveTo>
                    <a:lnTo>
                      <a:pt x="167" y="0"/>
                    </a:lnTo>
                    <a:lnTo>
                      <a:pt x="109" y="80"/>
                    </a:lnTo>
                    <a:lnTo>
                      <a:pt x="157" y="80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48" name="Group 44"/>
            <p:cNvGrpSpPr>
              <a:grpSpLocks/>
            </p:cNvGrpSpPr>
            <p:nvPr/>
          </p:nvGrpSpPr>
          <p:grpSpPr bwMode="auto">
            <a:xfrm>
              <a:off x="7380368" y="6248923"/>
              <a:ext cx="207573" cy="149617"/>
              <a:chOff x="2910" y="11497"/>
              <a:chExt cx="270" cy="172"/>
            </a:xfrm>
          </p:grpSpPr>
          <p:sp>
            <p:nvSpPr>
              <p:cNvPr id="49" name="Freeform 45"/>
              <p:cNvSpPr>
                <a:spLocks/>
              </p:cNvSpPr>
              <p:nvPr/>
            </p:nvSpPr>
            <p:spPr bwMode="auto">
              <a:xfrm>
                <a:off x="2910" y="11497"/>
                <a:ext cx="270" cy="172"/>
              </a:xfrm>
              <a:custGeom>
                <a:avLst/>
                <a:gdLst>
                  <a:gd name="T0" fmla="+- 0 2987 2910"/>
                  <a:gd name="T1" fmla="*/ T0 w 270"/>
                  <a:gd name="T2" fmla="+- 0 11497 11497"/>
                  <a:gd name="T3" fmla="*/ 11497 h 172"/>
                  <a:gd name="T4" fmla="+- 0 2910 2910"/>
                  <a:gd name="T5" fmla="*/ T4 w 270"/>
                  <a:gd name="T6" fmla="+- 0 11497 11497"/>
                  <a:gd name="T7" fmla="*/ 11497 h 172"/>
                  <a:gd name="T8" fmla="+- 0 2910 2910"/>
                  <a:gd name="T9" fmla="*/ T8 w 270"/>
                  <a:gd name="T10" fmla="+- 0 11669 11497"/>
                  <a:gd name="T11" fmla="*/ 11669 h 172"/>
                  <a:gd name="T12" fmla="+- 0 2951 2910"/>
                  <a:gd name="T13" fmla="*/ T12 w 270"/>
                  <a:gd name="T14" fmla="+- 0 11669 11497"/>
                  <a:gd name="T15" fmla="*/ 11669 h 172"/>
                  <a:gd name="T16" fmla="+- 0 2951 2910"/>
                  <a:gd name="T17" fmla="*/ T16 w 270"/>
                  <a:gd name="T18" fmla="+- 0 11532 11497"/>
                  <a:gd name="T19" fmla="*/ 11532 h 172"/>
                  <a:gd name="T20" fmla="+- 0 3001 2910"/>
                  <a:gd name="T21" fmla="*/ T20 w 270"/>
                  <a:gd name="T22" fmla="+- 0 11532 11497"/>
                  <a:gd name="T23" fmla="*/ 11532 h 172"/>
                  <a:gd name="T24" fmla="+- 0 2987 2910"/>
                  <a:gd name="T25" fmla="*/ T24 w 270"/>
                  <a:gd name="T26" fmla="+- 0 11497 11497"/>
                  <a:gd name="T27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270" h="172">
                    <a:moveTo>
                      <a:pt x="77" y="0"/>
                    </a:moveTo>
                    <a:lnTo>
                      <a:pt x="0" y="0"/>
                    </a:lnTo>
                    <a:lnTo>
                      <a:pt x="0" y="172"/>
                    </a:lnTo>
                    <a:lnTo>
                      <a:pt x="41" y="172"/>
                    </a:lnTo>
                    <a:lnTo>
                      <a:pt x="41" y="35"/>
                    </a:lnTo>
                    <a:lnTo>
                      <a:pt x="91" y="35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50" name="Freeform 46"/>
              <p:cNvSpPr>
                <a:spLocks/>
              </p:cNvSpPr>
              <p:nvPr/>
            </p:nvSpPr>
            <p:spPr bwMode="auto">
              <a:xfrm>
                <a:off x="2910" y="11497"/>
                <a:ext cx="270" cy="172"/>
              </a:xfrm>
              <a:custGeom>
                <a:avLst/>
                <a:gdLst>
                  <a:gd name="T0" fmla="+- 0 3001 2910"/>
                  <a:gd name="T1" fmla="*/ T0 w 270"/>
                  <a:gd name="T2" fmla="+- 0 11532 11497"/>
                  <a:gd name="T3" fmla="*/ 11532 h 172"/>
                  <a:gd name="T4" fmla="+- 0 2957 2910"/>
                  <a:gd name="T5" fmla="*/ T4 w 270"/>
                  <a:gd name="T6" fmla="+- 0 11532 11497"/>
                  <a:gd name="T7" fmla="*/ 11532 h 172"/>
                  <a:gd name="T8" fmla="+- 0 3016 2910"/>
                  <a:gd name="T9" fmla="*/ T8 w 270"/>
                  <a:gd name="T10" fmla="+- 0 11669 11497"/>
                  <a:gd name="T11" fmla="*/ 11669 h 172"/>
                  <a:gd name="T12" fmla="+- 0 3074 2910"/>
                  <a:gd name="T13" fmla="*/ T12 w 270"/>
                  <a:gd name="T14" fmla="+- 0 11669 11497"/>
                  <a:gd name="T15" fmla="*/ 11669 h 172"/>
                  <a:gd name="T16" fmla="+- 0 3089 2910"/>
                  <a:gd name="T17" fmla="*/ T16 w 270"/>
                  <a:gd name="T18" fmla="+- 0 11635 11497"/>
                  <a:gd name="T19" fmla="*/ 11635 h 172"/>
                  <a:gd name="T20" fmla="+- 0 3044 2910"/>
                  <a:gd name="T21" fmla="*/ T20 w 270"/>
                  <a:gd name="T22" fmla="+- 0 11635 11497"/>
                  <a:gd name="T23" fmla="*/ 11635 h 172"/>
                  <a:gd name="T24" fmla="+- 0 3001 2910"/>
                  <a:gd name="T25" fmla="*/ T24 w 270"/>
                  <a:gd name="T26" fmla="+- 0 11532 11497"/>
                  <a:gd name="T27" fmla="*/ 11532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270" h="172">
                    <a:moveTo>
                      <a:pt x="91" y="35"/>
                    </a:moveTo>
                    <a:lnTo>
                      <a:pt x="47" y="35"/>
                    </a:lnTo>
                    <a:lnTo>
                      <a:pt x="106" y="172"/>
                    </a:lnTo>
                    <a:lnTo>
                      <a:pt x="164" y="172"/>
                    </a:lnTo>
                    <a:lnTo>
                      <a:pt x="179" y="138"/>
                    </a:lnTo>
                    <a:lnTo>
                      <a:pt x="134" y="138"/>
                    </a:lnTo>
                    <a:lnTo>
                      <a:pt x="91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51" name="Freeform 47"/>
              <p:cNvSpPr>
                <a:spLocks/>
              </p:cNvSpPr>
              <p:nvPr/>
            </p:nvSpPr>
            <p:spPr bwMode="auto">
              <a:xfrm>
                <a:off x="2910" y="11497"/>
                <a:ext cx="270" cy="172"/>
              </a:xfrm>
              <a:custGeom>
                <a:avLst/>
                <a:gdLst>
                  <a:gd name="T0" fmla="+- 0 3180 2910"/>
                  <a:gd name="T1" fmla="*/ T0 w 270"/>
                  <a:gd name="T2" fmla="+- 0 11532 11497"/>
                  <a:gd name="T3" fmla="*/ 11532 h 172"/>
                  <a:gd name="T4" fmla="+- 0 3139 2910"/>
                  <a:gd name="T5" fmla="*/ T4 w 270"/>
                  <a:gd name="T6" fmla="+- 0 11532 11497"/>
                  <a:gd name="T7" fmla="*/ 11532 h 172"/>
                  <a:gd name="T8" fmla="+- 0 3139 2910"/>
                  <a:gd name="T9" fmla="*/ T8 w 270"/>
                  <a:gd name="T10" fmla="+- 0 11669 11497"/>
                  <a:gd name="T11" fmla="*/ 11669 h 172"/>
                  <a:gd name="T12" fmla="+- 0 3180 2910"/>
                  <a:gd name="T13" fmla="*/ T12 w 270"/>
                  <a:gd name="T14" fmla="+- 0 11669 11497"/>
                  <a:gd name="T15" fmla="*/ 11669 h 172"/>
                  <a:gd name="T16" fmla="+- 0 3180 2910"/>
                  <a:gd name="T17" fmla="*/ T16 w 270"/>
                  <a:gd name="T18" fmla="+- 0 11532 11497"/>
                  <a:gd name="T19" fmla="*/ 11532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70" h="172">
                    <a:moveTo>
                      <a:pt x="270" y="35"/>
                    </a:moveTo>
                    <a:lnTo>
                      <a:pt x="229" y="35"/>
                    </a:lnTo>
                    <a:lnTo>
                      <a:pt x="229" y="172"/>
                    </a:lnTo>
                    <a:lnTo>
                      <a:pt x="270" y="172"/>
                    </a:lnTo>
                    <a:lnTo>
                      <a:pt x="270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52" name="Freeform 48"/>
              <p:cNvSpPr>
                <a:spLocks/>
              </p:cNvSpPr>
              <p:nvPr/>
            </p:nvSpPr>
            <p:spPr bwMode="auto">
              <a:xfrm>
                <a:off x="2910" y="11497"/>
                <a:ext cx="270" cy="172"/>
              </a:xfrm>
              <a:custGeom>
                <a:avLst/>
                <a:gdLst>
                  <a:gd name="T0" fmla="+- 0 3180 2910"/>
                  <a:gd name="T1" fmla="*/ T0 w 270"/>
                  <a:gd name="T2" fmla="+- 0 11497 11497"/>
                  <a:gd name="T3" fmla="*/ 11497 h 172"/>
                  <a:gd name="T4" fmla="+- 0 3103 2910"/>
                  <a:gd name="T5" fmla="*/ T4 w 270"/>
                  <a:gd name="T6" fmla="+- 0 11497 11497"/>
                  <a:gd name="T7" fmla="*/ 11497 h 172"/>
                  <a:gd name="T8" fmla="+- 0 3046 2910"/>
                  <a:gd name="T9" fmla="*/ T8 w 270"/>
                  <a:gd name="T10" fmla="+- 0 11635 11497"/>
                  <a:gd name="T11" fmla="*/ 11635 h 172"/>
                  <a:gd name="T12" fmla="+- 0 3089 2910"/>
                  <a:gd name="T13" fmla="*/ T12 w 270"/>
                  <a:gd name="T14" fmla="+- 0 11635 11497"/>
                  <a:gd name="T15" fmla="*/ 11635 h 172"/>
                  <a:gd name="T16" fmla="+- 0 3133 2910"/>
                  <a:gd name="T17" fmla="*/ T16 w 270"/>
                  <a:gd name="T18" fmla="+- 0 11532 11497"/>
                  <a:gd name="T19" fmla="*/ 11532 h 172"/>
                  <a:gd name="T20" fmla="+- 0 3180 2910"/>
                  <a:gd name="T21" fmla="*/ T20 w 270"/>
                  <a:gd name="T22" fmla="+- 0 11532 11497"/>
                  <a:gd name="T23" fmla="*/ 11532 h 172"/>
                  <a:gd name="T24" fmla="+- 0 3180 2910"/>
                  <a:gd name="T25" fmla="*/ T24 w 270"/>
                  <a:gd name="T26" fmla="+- 0 11497 11497"/>
                  <a:gd name="T27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270" h="172">
                    <a:moveTo>
                      <a:pt x="270" y="0"/>
                    </a:moveTo>
                    <a:lnTo>
                      <a:pt x="193" y="0"/>
                    </a:lnTo>
                    <a:lnTo>
                      <a:pt x="136" y="138"/>
                    </a:lnTo>
                    <a:lnTo>
                      <a:pt x="179" y="138"/>
                    </a:lnTo>
                    <a:lnTo>
                      <a:pt x="223" y="35"/>
                    </a:lnTo>
                    <a:lnTo>
                      <a:pt x="270" y="35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53" name="Group 49"/>
            <p:cNvGrpSpPr>
              <a:grpSpLocks/>
            </p:cNvGrpSpPr>
            <p:nvPr/>
          </p:nvGrpSpPr>
          <p:grpSpPr bwMode="auto">
            <a:xfrm>
              <a:off x="7015192" y="6248923"/>
              <a:ext cx="186432" cy="149617"/>
              <a:chOff x="2435" y="11497"/>
              <a:chExt cx="243" cy="172"/>
            </a:xfrm>
          </p:grpSpPr>
          <p:sp>
            <p:nvSpPr>
              <p:cNvPr id="54" name="Freeform 50"/>
              <p:cNvSpPr>
                <a:spLocks/>
              </p:cNvSpPr>
              <p:nvPr/>
            </p:nvSpPr>
            <p:spPr bwMode="auto">
              <a:xfrm>
                <a:off x="2435" y="11497"/>
                <a:ext cx="243" cy="172"/>
              </a:xfrm>
              <a:custGeom>
                <a:avLst/>
                <a:gdLst>
                  <a:gd name="T0" fmla="+- 0 2587 2435"/>
                  <a:gd name="T1" fmla="*/ T0 w 243"/>
                  <a:gd name="T2" fmla="+- 0 11497 11497"/>
                  <a:gd name="T3" fmla="*/ 11497 h 172"/>
                  <a:gd name="T4" fmla="+- 0 2526 2435"/>
                  <a:gd name="T5" fmla="*/ T4 w 243"/>
                  <a:gd name="T6" fmla="+- 0 11497 11497"/>
                  <a:gd name="T7" fmla="*/ 11497 h 172"/>
                  <a:gd name="T8" fmla="+- 0 2435 2435"/>
                  <a:gd name="T9" fmla="*/ T8 w 243"/>
                  <a:gd name="T10" fmla="+- 0 11669 11497"/>
                  <a:gd name="T11" fmla="*/ 11669 h 172"/>
                  <a:gd name="T12" fmla="+- 0 2483 2435"/>
                  <a:gd name="T13" fmla="*/ T12 w 243"/>
                  <a:gd name="T14" fmla="+- 0 11669 11497"/>
                  <a:gd name="T15" fmla="*/ 11669 h 172"/>
                  <a:gd name="T16" fmla="+- 0 2506 2435"/>
                  <a:gd name="T17" fmla="*/ T16 w 243"/>
                  <a:gd name="T18" fmla="+- 0 11626 11497"/>
                  <a:gd name="T19" fmla="*/ 11626 h 172"/>
                  <a:gd name="T20" fmla="+- 0 2655 2435"/>
                  <a:gd name="T21" fmla="*/ T20 w 243"/>
                  <a:gd name="T22" fmla="+- 0 11626 11497"/>
                  <a:gd name="T23" fmla="*/ 11626 h 172"/>
                  <a:gd name="T24" fmla="+- 0 2638 2435"/>
                  <a:gd name="T25" fmla="*/ T24 w 243"/>
                  <a:gd name="T26" fmla="+- 0 11594 11497"/>
                  <a:gd name="T27" fmla="*/ 11594 h 172"/>
                  <a:gd name="T28" fmla="+- 0 2522 2435"/>
                  <a:gd name="T29" fmla="*/ T28 w 243"/>
                  <a:gd name="T30" fmla="+- 0 11594 11497"/>
                  <a:gd name="T31" fmla="*/ 11594 h 172"/>
                  <a:gd name="T32" fmla="+- 0 2556 2435"/>
                  <a:gd name="T33" fmla="*/ T32 w 243"/>
                  <a:gd name="T34" fmla="+- 0 11530 11497"/>
                  <a:gd name="T35" fmla="*/ 11530 h 172"/>
                  <a:gd name="T36" fmla="+- 0 2604 2435"/>
                  <a:gd name="T37" fmla="*/ T36 w 243"/>
                  <a:gd name="T38" fmla="+- 0 11530 11497"/>
                  <a:gd name="T39" fmla="*/ 11530 h 172"/>
                  <a:gd name="T40" fmla="+- 0 2587 2435"/>
                  <a:gd name="T41" fmla="*/ T40 w 243"/>
                  <a:gd name="T42" fmla="+- 0 11497 11497"/>
                  <a:gd name="T43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</a:cxnLst>
                <a:rect l="0" t="0" r="r" b="b"/>
                <a:pathLst>
                  <a:path w="243" h="172">
                    <a:moveTo>
                      <a:pt x="152" y="0"/>
                    </a:moveTo>
                    <a:lnTo>
                      <a:pt x="91" y="0"/>
                    </a:lnTo>
                    <a:lnTo>
                      <a:pt x="0" y="172"/>
                    </a:lnTo>
                    <a:lnTo>
                      <a:pt x="48" y="172"/>
                    </a:lnTo>
                    <a:lnTo>
                      <a:pt x="71" y="129"/>
                    </a:lnTo>
                    <a:lnTo>
                      <a:pt x="220" y="129"/>
                    </a:lnTo>
                    <a:lnTo>
                      <a:pt x="203" y="97"/>
                    </a:lnTo>
                    <a:lnTo>
                      <a:pt x="87" y="97"/>
                    </a:lnTo>
                    <a:lnTo>
                      <a:pt x="121" y="33"/>
                    </a:lnTo>
                    <a:lnTo>
                      <a:pt x="169" y="33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55" name="Freeform 51"/>
              <p:cNvSpPr>
                <a:spLocks/>
              </p:cNvSpPr>
              <p:nvPr/>
            </p:nvSpPr>
            <p:spPr bwMode="auto">
              <a:xfrm>
                <a:off x="2435" y="11497"/>
                <a:ext cx="243" cy="172"/>
              </a:xfrm>
              <a:custGeom>
                <a:avLst/>
                <a:gdLst>
                  <a:gd name="T0" fmla="+- 0 2655 2435"/>
                  <a:gd name="T1" fmla="*/ T0 w 243"/>
                  <a:gd name="T2" fmla="+- 0 11626 11497"/>
                  <a:gd name="T3" fmla="*/ 11626 h 172"/>
                  <a:gd name="T4" fmla="+- 0 2608 2435"/>
                  <a:gd name="T5" fmla="*/ T4 w 243"/>
                  <a:gd name="T6" fmla="+- 0 11626 11497"/>
                  <a:gd name="T7" fmla="*/ 11626 h 172"/>
                  <a:gd name="T8" fmla="+- 0 2630 2435"/>
                  <a:gd name="T9" fmla="*/ T8 w 243"/>
                  <a:gd name="T10" fmla="+- 0 11669 11497"/>
                  <a:gd name="T11" fmla="*/ 11669 h 172"/>
                  <a:gd name="T12" fmla="+- 0 2678 2435"/>
                  <a:gd name="T13" fmla="*/ T12 w 243"/>
                  <a:gd name="T14" fmla="+- 0 11669 11497"/>
                  <a:gd name="T15" fmla="*/ 11669 h 172"/>
                  <a:gd name="T16" fmla="+- 0 2655 2435"/>
                  <a:gd name="T17" fmla="*/ T16 w 243"/>
                  <a:gd name="T18" fmla="+- 0 11626 11497"/>
                  <a:gd name="T19" fmla="*/ 11626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43" h="172">
                    <a:moveTo>
                      <a:pt x="220" y="129"/>
                    </a:moveTo>
                    <a:lnTo>
                      <a:pt x="173" y="129"/>
                    </a:lnTo>
                    <a:lnTo>
                      <a:pt x="195" y="172"/>
                    </a:lnTo>
                    <a:lnTo>
                      <a:pt x="243" y="172"/>
                    </a:lnTo>
                    <a:lnTo>
                      <a:pt x="220" y="1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56" name="Freeform 52"/>
              <p:cNvSpPr>
                <a:spLocks/>
              </p:cNvSpPr>
              <p:nvPr/>
            </p:nvSpPr>
            <p:spPr bwMode="auto">
              <a:xfrm>
                <a:off x="2435" y="11497"/>
                <a:ext cx="243" cy="172"/>
              </a:xfrm>
              <a:custGeom>
                <a:avLst/>
                <a:gdLst>
                  <a:gd name="T0" fmla="+- 0 2604 2435"/>
                  <a:gd name="T1" fmla="*/ T0 w 243"/>
                  <a:gd name="T2" fmla="+- 0 11530 11497"/>
                  <a:gd name="T3" fmla="*/ 11530 h 172"/>
                  <a:gd name="T4" fmla="+- 0 2558 2435"/>
                  <a:gd name="T5" fmla="*/ T4 w 243"/>
                  <a:gd name="T6" fmla="+- 0 11530 11497"/>
                  <a:gd name="T7" fmla="*/ 11530 h 172"/>
                  <a:gd name="T8" fmla="+- 0 2591 2435"/>
                  <a:gd name="T9" fmla="*/ T8 w 243"/>
                  <a:gd name="T10" fmla="+- 0 11594 11497"/>
                  <a:gd name="T11" fmla="*/ 11594 h 172"/>
                  <a:gd name="T12" fmla="+- 0 2638 2435"/>
                  <a:gd name="T13" fmla="*/ T12 w 243"/>
                  <a:gd name="T14" fmla="+- 0 11594 11497"/>
                  <a:gd name="T15" fmla="*/ 11594 h 172"/>
                  <a:gd name="T16" fmla="+- 0 2604 2435"/>
                  <a:gd name="T17" fmla="*/ T16 w 243"/>
                  <a:gd name="T18" fmla="+- 0 11530 11497"/>
                  <a:gd name="T19" fmla="*/ 11530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43" h="172">
                    <a:moveTo>
                      <a:pt x="169" y="33"/>
                    </a:moveTo>
                    <a:lnTo>
                      <a:pt x="123" y="33"/>
                    </a:lnTo>
                    <a:lnTo>
                      <a:pt x="156" y="97"/>
                    </a:lnTo>
                    <a:lnTo>
                      <a:pt x="203" y="97"/>
                    </a:lnTo>
                    <a:lnTo>
                      <a:pt x="169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57" name="Group 53"/>
            <p:cNvGrpSpPr>
              <a:grpSpLocks/>
            </p:cNvGrpSpPr>
            <p:nvPr/>
          </p:nvGrpSpPr>
          <p:grpSpPr bwMode="auto">
            <a:xfrm>
              <a:off x="6859513" y="6248923"/>
              <a:ext cx="144148" cy="149617"/>
              <a:chOff x="2232" y="11497"/>
              <a:chExt cx="189" cy="172"/>
            </a:xfrm>
          </p:grpSpPr>
          <p:sp>
            <p:nvSpPr>
              <p:cNvPr id="58" name="Freeform 54"/>
              <p:cNvSpPr>
                <a:spLocks/>
              </p:cNvSpPr>
              <p:nvPr/>
            </p:nvSpPr>
            <p:spPr bwMode="auto">
              <a:xfrm>
                <a:off x="2232" y="11497"/>
                <a:ext cx="189" cy="172"/>
              </a:xfrm>
              <a:custGeom>
                <a:avLst/>
                <a:gdLst>
                  <a:gd name="T0" fmla="+- 0 2273 2232"/>
                  <a:gd name="T1" fmla="*/ T0 w 189"/>
                  <a:gd name="T2" fmla="+- 0 11497 11497"/>
                  <a:gd name="T3" fmla="*/ 11497 h 172"/>
                  <a:gd name="T4" fmla="+- 0 2232 2232"/>
                  <a:gd name="T5" fmla="*/ T4 w 189"/>
                  <a:gd name="T6" fmla="+- 0 11497 11497"/>
                  <a:gd name="T7" fmla="*/ 11497 h 172"/>
                  <a:gd name="T8" fmla="+- 0 2232 2232"/>
                  <a:gd name="T9" fmla="*/ T8 w 189"/>
                  <a:gd name="T10" fmla="+- 0 11670 11497"/>
                  <a:gd name="T11" fmla="*/ 11670 h 172"/>
                  <a:gd name="T12" fmla="+- 0 2273 2232"/>
                  <a:gd name="T13" fmla="*/ T12 w 189"/>
                  <a:gd name="T14" fmla="+- 0 11670 11497"/>
                  <a:gd name="T15" fmla="*/ 11670 h 172"/>
                  <a:gd name="T16" fmla="+- 0 2273 2232"/>
                  <a:gd name="T17" fmla="*/ T16 w 189"/>
                  <a:gd name="T18" fmla="+- 0 11598 11497"/>
                  <a:gd name="T19" fmla="*/ 11598 h 172"/>
                  <a:gd name="T20" fmla="+- 0 2421 2232"/>
                  <a:gd name="T21" fmla="*/ T20 w 189"/>
                  <a:gd name="T22" fmla="+- 0 11598 11497"/>
                  <a:gd name="T23" fmla="*/ 11598 h 172"/>
                  <a:gd name="T24" fmla="+- 0 2421 2232"/>
                  <a:gd name="T25" fmla="*/ T24 w 189"/>
                  <a:gd name="T26" fmla="+- 0 11563 11497"/>
                  <a:gd name="T27" fmla="*/ 11563 h 172"/>
                  <a:gd name="T28" fmla="+- 0 2273 2232"/>
                  <a:gd name="T29" fmla="*/ T28 w 189"/>
                  <a:gd name="T30" fmla="+- 0 11563 11497"/>
                  <a:gd name="T31" fmla="*/ 11563 h 172"/>
                  <a:gd name="T32" fmla="+- 0 2273 2232"/>
                  <a:gd name="T33" fmla="*/ T32 w 189"/>
                  <a:gd name="T34" fmla="+- 0 11497 11497"/>
                  <a:gd name="T35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89" h="172">
                    <a:moveTo>
                      <a:pt x="41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41" y="173"/>
                    </a:lnTo>
                    <a:lnTo>
                      <a:pt x="41" y="101"/>
                    </a:lnTo>
                    <a:lnTo>
                      <a:pt x="189" y="101"/>
                    </a:lnTo>
                    <a:lnTo>
                      <a:pt x="189" y="66"/>
                    </a:lnTo>
                    <a:lnTo>
                      <a:pt x="41" y="66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59" name="Freeform 55"/>
              <p:cNvSpPr>
                <a:spLocks/>
              </p:cNvSpPr>
              <p:nvPr/>
            </p:nvSpPr>
            <p:spPr bwMode="auto">
              <a:xfrm>
                <a:off x="2232" y="11497"/>
                <a:ext cx="189" cy="172"/>
              </a:xfrm>
              <a:custGeom>
                <a:avLst/>
                <a:gdLst>
                  <a:gd name="T0" fmla="+- 0 2421 2232"/>
                  <a:gd name="T1" fmla="*/ T0 w 189"/>
                  <a:gd name="T2" fmla="+- 0 11598 11497"/>
                  <a:gd name="T3" fmla="*/ 11598 h 172"/>
                  <a:gd name="T4" fmla="+- 0 2380 2232"/>
                  <a:gd name="T5" fmla="*/ T4 w 189"/>
                  <a:gd name="T6" fmla="+- 0 11598 11497"/>
                  <a:gd name="T7" fmla="*/ 11598 h 172"/>
                  <a:gd name="T8" fmla="+- 0 2380 2232"/>
                  <a:gd name="T9" fmla="*/ T8 w 189"/>
                  <a:gd name="T10" fmla="+- 0 11670 11497"/>
                  <a:gd name="T11" fmla="*/ 11670 h 172"/>
                  <a:gd name="T12" fmla="+- 0 2421 2232"/>
                  <a:gd name="T13" fmla="*/ T12 w 189"/>
                  <a:gd name="T14" fmla="+- 0 11670 11497"/>
                  <a:gd name="T15" fmla="*/ 11670 h 172"/>
                  <a:gd name="T16" fmla="+- 0 2421 2232"/>
                  <a:gd name="T17" fmla="*/ T16 w 189"/>
                  <a:gd name="T18" fmla="+- 0 11598 11497"/>
                  <a:gd name="T19" fmla="*/ 11598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89" h="172">
                    <a:moveTo>
                      <a:pt x="189" y="101"/>
                    </a:moveTo>
                    <a:lnTo>
                      <a:pt x="148" y="101"/>
                    </a:lnTo>
                    <a:lnTo>
                      <a:pt x="148" y="173"/>
                    </a:lnTo>
                    <a:lnTo>
                      <a:pt x="189" y="173"/>
                    </a:lnTo>
                    <a:lnTo>
                      <a:pt x="189" y="10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60" name="Freeform 56"/>
              <p:cNvSpPr>
                <a:spLocks/>
              </p:cNvSpPr>
              <p:nvPr/>
            </p:nvSpPr>
            <p:spPr bwMode="auto">
              <a:xfrm>
                <a:off x="2232" y="11497"/>
                <a:ext cx="189" cy="172"/>
              </a:xfrm>
              <a:custGeom>
                <a:avLst/>
                <a:gdLst>
                  <a:gd name="T0" fmla="+- 0 2421 2232"/>
                  <a:gd name="T1" fmla="*/ T0 w 189"/>
                  <a:gd name="T2" fmla="+- 0 11497 11497"/>
                  <a:gd name="T3" fmla="*/ 11497 h 172"/>
                  <a:gd name="T4" fmla="+- 0 2380 2232"/>
                  <a:gd name="T5" fmla="*/ T4 w 189"/>
                  <a:gd name="T6" fmla="+- 0 11497 11497"/>
                  <a:gd name="T7" fmla="*/ 11497 h 172"/>
                  <a:gd name="T8" fmla="+- 0 2380 2232"/>
                  <a:gd name="T9" fmla="*/ T8 w 189"/>
                  <a:gd name="T10" fmla="+- 0 11563 11497"/>
                  <a:gd name="T11" fmla="*/ 11563 h 172"/>
                  <a:gd name="T12" fmla="+- 0 2421 2232"/>
                  <a:gd name="T13" fmla="*/ T12 w 189"/>
                  <a:gd name="T14" fmla="+- 0 11563 11497"/>
                  <a:gd name="T15" fmla="*/ 11563 h 172"/>
                  <a:gd name="T16" fmla="+- 0 2421 2232"/>
                  <a:gd name="T17" fmla="*/ T16 w 189"/>
                  <a:gd name="T18" fmla="+- 0 11497 11497"/>
                  <a:gd name="T19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89" h="172">
                    <a:moveTo>
                      <a:pt x="189" y="0"/>
                    </a:moveTo>
                    <a:lnTo>
                      <a:pt x="148" y="0"/>
                    </a:lnTo>
                    <a:lnTo>
                      <a:pt x="148" y="66"/>
                    </a:lnTo>
                    <a:lnTo>
                      <a:pt x="189" y="66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61" name="Group 57"/>
            <p:cNvGrpSpPr>
              <a:grpSpLocks/>
            </p:cNvGrpSpPr>
            <p:nvPr/>
          </p:nvGrpSpPr>
          <p:grpSpPr bwMode="auto">
            <a:xfrm>
              <a:off x="6707676" y="6248923"/>
              <a:ext cx="136461" cy="149617"/>
              <a:chOff x="2034" y="11497"/>
              <a:chExt cx="178" cy="172"/>
            </a:xfrm>
          </p:grpSpPr>
          <p:sp>
            <p:nvSpPr>
              <p:cNvPr id="62" name="Freeform 58"/>
              <p:cNvSpPr>
                <a:spLocks/>
              </p:cNvSpPr>
              <p:nvPr/>
            </p:nvSpPr>
            <p:spPr bwMode="auto">
              <a:xfrm>
                <a:off x="2034" y="11497"/>
                <a:ext cx="178" cy="172"/>
              </a:xfrm>
              <a:custGeom>
                <a:avLst/>
                <a:gdLst>
                  <a:gd name="T0" fmla="+- 0 2166 2034"/>
                  <a:gd name="T1" fmla="*/ T0 w 178"/>
                  <a:gd name="T2" fmla="+- 0 11497 11497"/>
                  <a:gd name="T3" fmla="*/ 11497 h 172"/>
                  <a:gd name="T4" fmla="+- 0 2034 2034"/>
                  <a:gd name="T5" fmla="*/ T4 w 178"/>
                  <a:gd name="T6" fmla="+- 0 11497 11497"/>
                  <a:gd name="T7" fmla="*/ 11497 h 172"/>
                  <a:gd name="T8" fmla="+- 0 2034 2034"/>
                  <a:gd name="T9" fmla="*/ T8 w 178"/>
                  <a:gd name="T10" fmla="+- 0 11670 11497"/>
                  <a:gd name="T11" fmla="*/ 11670 h 172"/>
                  <a:gd name="T12" fmla="+- 0 2076 2034"/>
                  <a:gd name="T13" fmla="*/ T12 w 178"/>
                  <a:gd name="T14" fmla="+- 0 11670 11497"/>
                  <a:gd name="T15" fmla="*/ 11670 h 172"/>
                  <a:gd name="T16" fmla="+- 0 2076 2034"/>
                  <a:gd name="T17" fmla="*/ T16 w 178"/>
                  <a:gd name="T18" fmla="+- 0 11619 11497"/>
                  <a:gd name="T19" fmla="*/ 11619 h 172"/>
                  <a:gd name="T20" fmla="+- 0 2167 2034"/>
                  <a:gd name="T21" fmla="*/ T20 w 178"/>
                  <a:gd name="T22" fmla="+- 0 11619 11497"/>
                  <a:gd name="T23" fmla="*/ 11619 h 172"/>
                  <a:gd name="T24" fmla="+- 0 2178 2034"/>
                  <a:gd name="T25" fmla="*/ T24 w 178"/>
                  <a:gd name="T26" fmla="+- 0 11617 11497"/>
                  <a:gd name="T27" fmla="*/ 11617 h 172"/>
                  <a:gd name="T28" fmla="+- 0 2195 2034"/>
                  <a:gd name="T29" fmla="*/ T28 w 178"/>
                  <a:gd name="T30" fmla="+- 0 11608 11497"/>
                  <a:gd name="T31" fmla="*/ 11608 h 172"/>
                  <a:gd name="T32" fmla="+- 0 2202 2034"/>
                  <a:gd name="T33" fmla="*/ T32 w 178"/>
                  <a:gd name="T34" fmla="+- 0 11602 11497"/>
                  <a:gd name="T35" fmla="*/ 11602 h 172"/>
                  <a:gd name="T36" fmla="+- 0 2210 2034"/>
                  <a:gd name="T37" fmla="*/ T36 w 178"/>
                  <a:gd name="T38" fmla="+- 0 11584 11497"/>
                  <a:gd name="T39" fmla="*/ 11584 h 172"/>
                  <a:gd name="T40" fmla="+- 0 2076 2034"/>
                  <a:gd name="T41" fmla="*/ T40 w 178"/>
                  <a:gd name="T42" fmla="+- 0 11584 11497"/>
                  <a:gd name="T43" fmla="*/ 11584 h 172"/>
                  <a:gd name="T44" fmla="+- 0 2076 2034"/>
                  <a:gd name="T45" fmla="*/ T44 w 178"/>
                  <a:gd name="T46" fmla="+- 0 11532 11497"/>
                  <a:gd name="T47" fmla="*/ 11532 h 172"/>
                  <a:gd name="T48" fmla="+- 0 2210 2034"/>
                  <a:gd name="T49" fmla="*/ T48 w 178"/>
                  <a:gd name="T50" fmla="+- 0 11532 11497"/>
                  <a:gd name="T51" fmla="*/ 11532 h 172"/>
                  <a:gd name="T52" fmla="+- 0 2202 2034"/>
                  <a:gd name="T53" fmla="*/ T52 w 178"/>
                  <a:gd name="T54" fmla="+- 0 11514 11497"/>
                  <a:gd name="T55" fmla="*/ 11514 h 172"/>
                  <a:gd name="T56" fmla="+- 0 2196 2034"/>
                  <a:gd name="T57" fmla="*/ T56 w 178"/>
                  <a:gd name="T58" fmla="+- 0 11507 11497"/>
                  <a:gd name="T59" fmla="*/ 11507 h 172"/>
                  <a:gd name="T60" fmla="+- 0 2178 2034"/>
                  <a:gd name="T61" fmla="*/ T60 w 178"/>
                  <a:gd name="T62" fmla="+- 0 11499 11497"/>
                  <a:gd name="T63" fmla="*/ 11499 h 172"/>
                  <a:gd name="T64" fmla="+- 0 2166 2034"/>
                  <a:gd name="T65" fmla="*/ T64 w 178"/>
                  <a:gd name="T66" fmla="+- 0 11497 11497"/>
                  <a:gd name="T67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178" h="172">
                    <a:moveTo>
                      <a:pt x="132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42" y="173"/>
                    </a:lnTo>
                    <a:lnTo>
                      <a:pt x="42" y="122"/>
                    </a:lnTo>
                    <a:lnTo>
                      <a:pt x="133" y="122"/>
                    </a:lnTo>
                    <a:lnTo>
                      <a:pt x="144" y="120"/>
                    </a:lnTo>
                    <a:lnTo>
                      <a:pt x="161" y="111"/>
                    </a:lnTo>
                    <a:lnTo>
                      <a:pt x="168" y="105"/>
                    </a:lnTo>
                    <a:lnTo>
                      <a:pt x="176" y="87"/>
                    </a:lnTo>
                    <a:lnTo>
                      <a:pt x="42" y="87"/>
                    </a:lnTo>
                    <a:lnTo>
                      <a:pt x="42" y="35"/>
                    </a:lnTo>
                    <a:lnTo>
                      <a:pt x="176" y="35"/>
                    </a:lnTo>
                    <a:lnTo>
                      <a:pt x="168" y="17"/>
                    </a:lnTo>
                    <a:lnTo>
                      <a:pt x="162" y="10"/>
                    </a:lnTo>
                    <a:lnTo>
                      <a:pt x="144" y="2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63" name="Freeform 59"/>
              <p:cNvSpPr>
                <a:spLocks/>
              </p:cNvSpPr>
              <p:nvPr/>
            </p:nvSpPr>
            <p:spPr bwMode="auto">
              <a:xfrm>
                <a:off x="2034" y="11497"/>
                <a:ext cx="178" cy="172"/>
              </a:xfrm>
              <a:custGeom>
                <a:avLst/>
                <a:gdLst>
                  <a:gd name="T0" fmla="+- 0 2167 2034"/>
                  <a:gd name="T1" fmla="*/ T0 w 178"/>
                  <a:gd name="T2" fmla="+- 0 11619 11497"/>
                  <a:gd name="T3" fmla="*/ 11619 h 172"/>
                  <a:gd name="T4" fmla="+- 0 2076 2034"/>
                  <a:gd name="T5" fmla="*/ T4 w 178"/>
                  <a:gd name="T6" fmla="+- 0 11619 11497"/>
                  <a:gd name="T7" fmla="*/ 11619 h 172"/>
                  <a:gd name="T8" fmla="+- 0 2166 2034"/>
                  <a:gd name="T9" fmla="*/ T8 w 178"/>
                  <a:gd name="T10" fmla="+- 0 11619 11497"/>
                  <a:gd name="T11" fmla="*/ 11619 h 172"/>
                  <a:gd name="T12" fmla="+- 0 2167 2034"/>
                  <a:gd name="T13" fmla="*/ T12 w 178"/>
                  <a:gd name="T14" fmla="+- 0 11619 11497"/>
                  <a:gd name="T15" fmla="*/ 11619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78" h="172">
                    <a:moveTo>
                      <a:pt x="133" y="122"/>
                    </a:moveTo>
                    <a:lnTo>
                      <a:pt x="42" y="122"/>
                    </a:lnTo>
                    <a:lnTo>
                      <a:pt x="132" y="122"/>
                    </a:lnTo>
                    <a:lnTo>
                      <a:pt x="133" y="1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24" name="Freeform 60"/>
              <p:cNvSpPr>
                <a:spLocks/>
              </p:cNvSpPr>
              <p:nvPr/>
            </p:nvSpPr>
            <p:spPr bwMode="auto">
              <a:xfrm>
                <a:off x="2034" y="11497"/>
                <a:ext cx="178" cy="172"/>
              </a:xfrm>
              <a:custGeom>
                <a:avLst/>
                <a:gdLst>
                  <a:gd name="T0" fmla="+- 0 2210 2034"/>
                  <a:gd name="T1" fmla="*/ T0 w 178"/>
                  <a:gd name="T2" fmla="+- 0 11532 11497"/>
                  <a:gd name="T3" fmla="*/ 11532 h 172"/>
                  <a:gd name="T4" fmla="+- 0 2150 2034"/>
                  <a:gd name="T5" fmla="*/ T4 w 178"/>
                  <a:gd name="T6" fmla="+- 0 11532 11497"/>
                  <a:gd name="T7" fmla="*/ 11532 h 172"/>
                  <a:gd name="T8" fmla="+- 0 2154 2034"/>
                  <a:gd name="T9" fmla="*/ T8 w 178"/>
                  <a:gd name="T10" fmla="+- 0 11532 11497"/>
                  <a:gd name="T11" fmla="*/ 11532 h 172"/>
                  <a:gd name="T12" fmla="+- 0 2158 2034"/>
                  <a:gd name="T13" fmla="*/ T12 w 178"/>
                  <a:gd name="T14" fmla="+- 0 11533 11497"/>
                  <a:gd name="T15" fmla="*/ 11533 h 172"/>
                  <a:gd name="T16" fmla="+- 0 2171 2034"/>
                  <a:gd name="T17" fmla="*/ T16 w 178"/>
                  <a:gd name="T18" fmla="+- 0 11564 11497"/>
                  <a:gd name="T19" fmla="*/ 11564 h 172"/>
                  <a:gd name="T20" fmla="+- 0 2170 2034"/>
                  <a:gd name="T21" fmla="*/ T20 w 178"/>
                  <a:gd name="T22" fmla="+- 0 11569 11497"/>
                  <a:gd name="T23" fmla="*/ 11569 h 172"/>
                  <a:gd name="T24" fmla="+- 0 2167 2034"/>
                  <a:gd name="T25" fmla="*/ T24 w 178"/>
                  <a:gd name="T26" fmla="+- 0 11577 11497"/>
                  <a:gd name="T27" fmla="*/ 11577 h 172"/>
                  <a:gd name="T28" fmla="+- 0 2164 2034"/>
                  <a:gd name="T29" fmla="*/ T28 w 178"/>
                  <a:gd name="T30" fmla="+- 0 11580 11497"/>
                  <a:gd name="T31" fmla="*/ 11580 h 172"/>
                  <a:gd name="T32" fmla="+- 0 2157 2034"/>
                  <a:gd name="T33" fmla="*/ T32 w 178"/>
                  <a:gd name="T34" fmla="+- 0 11584 11497"/>
                  <a:gd name="T35" fmla="*/ 11584 h 172"/>
                  <a:gd name="T36" fmla="+- 0 2151 2034"/>
                  <a:gd name="T37" fmla="*/ T36 w 178"/>
                  <a:gd name="T38" fmla="+- 0 11584 11497"/>
                  <a:gd name="T39" fmla="*/ 11584 h 172"/>
                  <a:gd name="T40" fmla="+- 0 2210 2034"/>
                  <a:gd name="T41" fmla="*/ T40 w 178"/>
                  <a:gd name="T42" fmla="+- 0 11584 11497"/>
                  <a:gd name="T43" fmla="*/ 11584 h 172"/>
                  <a:gd name="T44" fmla="+- 0 2210 2034"/>
                  <a:gd name="T45" fmla="*/ T44 w 178"/>
                  <a:gd name="T46" fmla="+- 0 11584 11497"/>
                  <a:gd name="T47" fmla="*/ 11584 h 172"/>
                  <a:gd name="T48" fmla="+- 0 2212 2034"/>
                  <a:gd name="T49" fmla="*/ T48 w 178"/>
                  <a:gd name="T50" fmla="+- 0 11573 11497"/>
                  <a:gd name="T51" fmla="*/ 11573 h 172"/>
                  <a:gd name="T52" fmla="+- 0 2212 2034"/>
                  <a:gd name="T53" fmla="*/ T52 w 178"/>
                  <a:gd name="T54" fmla="+- 0 11553 11497"/>
                  <a:gd name="T55" fmla="*/ 11553 h 172"/>
                  <a:gd name="T56" fmla="+- 0 2212 2034"/>
                  <a:gd name="T57" fmla="*/ T56 w 178"/>
                  <a:gd name="T58" fmla="+- 0 11543 11497"/>
                  <a:gd name="T59" fmla="*/ 11543 h 172"/>
                  <a:gd name="T60" fmla="+- 0 2210 2034"/>
                  <a:gd name="T61" fmla="*/ T60 w 178"/>
                  <a:gd name="T62" fmla="+- 0 11532 11497"/>
                  <a:gd name="T63" fmla="*/ 11532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178" h="172">
                    <a:moveTo>
                      <a:pt x="176" y="35"/>
                    </a:moveTo>
                    <a:lnTo>
                      <a:pt x="116" y="35"/>
                    </a:lnTo>
                    <a:lnTo>
                      <a:pt x="120" y="35"/>
                    </a:lnTo>
                    <a:lnTo>
                      <a:pt x="124" y="36"/>
                    </a:lnTo>
                    <a:lnTo>
                      <a:pt x="137" y="67"/>
                    </a:lnTo>
                    <a:lnTo>
                      <a:pt x="136" y="72"/>
                    </a:lnTo>
                    <a:lnTo>
                      <a:pt x="133" y="80"/>
                    </a:lnTo>
                    <a:lnTo>
                      <a:pt x="130" y="83"/>
                    </a:lnTo>
                    <a:lnTo>
                      <a:pt x="123" y="87"/>
                    </a:lnTo>
                    <a:lnTo>
                      <a:pt x="117" y="87"/>
                    </a:lnTo>
                    <a:lnTo>
                      <a:pt x="176" y="87"/>
                    </a:lnTo>
                    <a:lnTo>
                      <a:pt x="178" y="76"/>
                    </a:lnTo>
                    <a:lnTo>
                      <a:pt x="178" y="56"/>
                    </a:lnTo>
                    <a:lnTo>
                      <a:pt x="178" y="46"/>
                    </a:lnTo>
                    <a:lnTo>
                      <a:pt x="176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1025" name="Group 61"/>
            <p:cNvGrpSpPr>
              <a:grpSpLocks/>
            </p:cNvGrpSpPr>
            <p:nvPr/>
          </p:nvGrpSpPr>
          <p:grpSpPr bwMode="auto">
            <a:xfrm>
              <a:off x="6642329" y="6305300"/>
              <a:ext cx="32674" cy="36863"/>
              <a:chOff x="1950" y="11562"/>
              <a:chExt cx="42" cy="43"/>
            </a:xfrm>
          </p:grpSpPr>
          <p:sp>
            <p:nvSpPr>
              <p:cNvPr id="1026" name="Freeform 62"/>
              <p:cNvSpPr>
                <a:spLocks/>
              </p:cNvSpPr>
              <p:nvPr/>
            </p:nvSpPr>
            <p:spPr bwMode="auto">
              <a:xfrm>
                <a:off x="1950" y="11562"/>
                <a:ext cx="42" cy="43"/>
              </a:xfrm>
              <a:custGeom>
                <a:avLst/>
                <a:gdLst>
                  <a:gd name="T0" fmla="+- 0 1950 1950"/>
                  <a:gd name="T1" fmla="*/ T0 w 42"/>
                  <a:gd name="T2" fmla="+- 0 11583 11562"/>
                  <a:gd name="T3" fmla="*/ 11583 h 43"/>
                  <a:gd name="T4" fmla="+- 0 1992 1950"/>
                  <a:gd name="T5" fmla="*/ T4 w 42"/>
                  <a:gd name="T6" fmla="+- 0 11583 11562"/>
                  <a:gd name="T7" fmla="*/ 11583 h 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42" h="43">
                    <a:moveTo>
                      <a:pt x="0" y="21"/>
                    </a:moveTo>
                    <a:lnTo>
                      <a:pt x="42" y="21"/>
                    </a:lnTo>
                  </a:path>
                </a:pathLst>
              </a:custGeom>
              <a:noFill/>
              <a:ln w="2842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1027" name="Group 63"/>
            <p:cNvGrpSpPr>
              <a:grpSpLocks/>
            </p:cNvGrpSpPr>
            <p:nvPr/>
          </p:nvGrpSpPr>
          <p:grpSpPr bwMode="auto">
            <a:xfrm>
              <a:off x="7211234" y="6248923"/>
              <a:ext cx="157602" cy="149617"/>
              <a:chOff x="2691" y="11497"/>
              <a:chExt cx="204" cy="172"/>
            </a:xfrm>
          </p:grpSpPr>
          <p:sp>
            <p:nvSpPr>
              <p:cNvPr id="1031" name="Freeform 64"/>
              <p:cNvSpPr>
                <a:spLocks/>
              </p:cNvSpPr>
              <p:nvPr/>
            </p:nvSpPr>
            <p:spPr bwMode="auto">
              <a:xfrm>
                <a:off x="2691" y="11497"/>
                <a:ext cx="204" cy="172"/>
              </a:xfrm>
              <a:custGeom>
                <a:avLst/>
                <a:gdLst>
                  <a:gd name="T0" fmla="+- 0 2691 2691"/>
                  <a:gd name="T1" fmla="*/ T0 w 204"/>
                  <a:gd name="T2" fmla="+- 0 11497 11497"/>
                  <a:gd name="T3" fmla="*/ 11497 h 172"/>
                  <a:gd name="T4" fmla="+- 0 2691 2691"/>
                  <a:gd name="T5" fmla="*/ T4 w 204"/>
                  <a:gd name="T6" fmla="+- 0 11669 11497"/>
                  <a:gd name="T7" fmla="*/ 11669 h 172"/>
                  <a:gd name="T8" fmla="+- 0 2732 2691"/>
                  <a:gd name="T9" fmla="*/ T8 w 204"/>
                  <a:gd name="T10" fmla="+- 0 11669 11497"/>
                  <a:gd name="T11" fmla="*/ 11669 h 172"/>
                  <a:gd name="T12" fmla="+- 0 2732 2691"/>
                  <a:gd name="T13" fmla="*/ T12 w 204"/>
                  <a:gd name="T14" fmla="+- 0 11615 11497"/>
                  <a:gd name="T15" fmla="*/ 11615 h 172"/>
                  <a:gd name="T16" fmla="+- 0 2850 2691"/>
                  <a:gd name="T17" fmla="*/ T16 w 204"/>
                  <a:gd name="T18" fmla="+- 0 11615 11497"/>
                  <a:gd name="T19" fmla="*/ 11615 h 172"/>
                  <a:gd name="T20" fmla="+- 0 2845 2691"/>
                  <a:gd name="T21" fmla="*/ T20 w 204"/>
                  <a:gd name="T22" fmla="+- 0 11609 11497"/>
                  <a:gd name="T23" fmla="*/ 11609 h 172"/>
                  <a:gd name="T24" fmla="+- 0 2863 2691"/>
                  <a:gd name="T25" fmla="*/ T24 w 204"/>
                  <a:gd name="T26" fmla="+- 0 11601 11497"/>
                  <a:gd name="T27" fmla="*/ 11601 h 172"/>
                  <a:gd name="T28" fmla="+- 0 2876 2691"/>
                  <a:gd name="T29" fmla="*/ T28 w 204"/>
                  <a:gd name="T30" fmla="+- 0 11585 11497"/>
                  <a:gd name="T31" fmla="*/ 11585 h 172"/>
                  <a:gd name="T32" fmla="+- 0 2877 2691"/>
                  <a:gd name="T33" fmla="*/ T32 w 204"/>
                  <a:gd name="T34" fmla="+- 0 11582 11497"/>
                  <a:gd name="T35" fmla="*/ 11582 h 172"/>
                  <a:gd name="T36" fmla="+- 0 2732 2691"/>
                  <a:gd name="T37" fmla="*/ T36 w 204"/>
                  <a:gd name="T38" fmla="+- 0 11582 11497"/>
                  <a:gd name="T39" fmla="*/ 11582 h 172"/>
                  <a:gd name="T40" fmla="+- 0 2732 2691"/>
                  <a:gd name="T41" fmla="*/ T40 w 204"/>
                  <a:gd name="T42" fmla="+- 0 11530 11497"/>
                  <a:gd name="T43" fmla="*/ 11530 h 172"/>
                  <a:gd name="T44" fmla="+- 0 2879 2691"/>
                  <a:gd name="T45" fmla="*/ T44 w 204"/>
                  <a:gd name="T46" fmla="+- 0 11530 11497"/>
                  <a:gd name="T47" fmla="*/ 11530 h 172"/>
                  <a:gd name="T48" fmla="+- 0 2879 2691"/>
                  <a:gd name="T49" fmla="*/ T48 w 204"/>
                  <a:gd name="T50" fmla="+- 0 11530 11497"/>
                  <a:gd name="T51" fmla="*/ 11530 h 172"/>
                  <a:gd name="T52" fmla="+- 0 2868 2691"/>
                  <a:gd name="T53" fmla="*/ T52 w 204"/>
                  <a:gd name="T54" fmla="+- 0 11511 11497"/>
                  <a:gd name="T55" fmla="*/ 11511 h 172"/>
                  <a:gd name="T56" fmla="+- 0 2851 2691"/>
                  <a:gd name="T57" fmla="*/ T56 w 204"/>
                  <a:gd name="T58" fmla="+- 0 11501 11497"/>
                  <a:gd name="T59" fmla="*/ 11501 h 172"/>
                  <a:gd name="T60" fmla="+- 0 2829 2691"/>
                  <a:gd name="T61" fmla="*/ T60 w 204"/>
                  <a:gd name="T62" fmla="+- 0 11498 11497"/>
                  <a:gd name="T63" fmla="*/ 11498 h 172"/>
                  <a:gd name="T64" fmla="+- 0 2691 2691"/>
                  <a:gd name="T65" fmla="*/ T64 w 204"/>
                  <a:gd name="T66" fmla="+- 0 11497 11497"/>
                  <a:gd name="T67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04" h="172">
                    <a:moveTo>
                      <a:pt x="0" y="0"/>
                    </a:moveTo>
                    <a:lnTo>
                      <a:pt x="0" y="172"/>
                    </a:lnTo>
                    <a:lnTo>
                      <a:pt x="41" y="172"/>
                    </a:lnTo>
                    <a:lnTo>
                      <a:pt x="41" y="118"/>
                    </a:lnTo>
                    <a:lnTo>
                      <a:pt x="159" y="118"/>
                    </a:lnTo>
                    <a:lnTo>
                      <a:pt x="154" y="112"/>
                    </a:lnTo>
                    <a:lnTo>
                      <a:pt x="172" y="104"/>
                    </a:lnTo>
                    <a:lnTo>
                      <a:pt x="185" y="88"/>
                    </a:lnTo>
                    <a:lnTo>
                      <a:pt x="186" y="85"/>
                    </a:lnTo>
                    <a:lnTo>
                      <a:pt x="41" y="85"/>
                    </a:lnTo>
                    <a:lnTo>
                      <a:pt x="41" y="33"/>
                    </a:lnTo>
                    <a:lnTo>
                      <a:pt x="188" y="33"/>
                    </a:lnTo>
                    <a:lnTo>
                      <a:pt x="177" y="14"/>
                    </a:lnTo>
                    <a:lnTo>
                      <a:pt x="160" y="4"/>
                    </a:lnTo>
                    <a:lnTo>
                      <a:pt x="138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32" name="Freeform 65"/>
              <p:cNvSpPr>
                <a:spLocks/>
              </p:cNvSpPr>
              <p:nvPr/>
            </p:nvSpPr>
            <p:spPr bwMode="auto">
              <a:xfrm>
                <a:off x="2691" y="11497"/>
                <a:ext cx="204" cy="172"/>
              </a:xfrm>
              <a:custGeom>
                <a:avLst/>
                <a:gdLst>
                  <a:gd name="T0" fmla="+- 0 2850 2691"/>
                  <a:gd name="T1" fmla="*/ T0 w 204"/>
                  <a:gd name="T2" fmla="+- 0 11615 11497"/>
                  <a:gd name="T3" fmla="*/ 11615 h 172"/>
                  <a:gd name="T4" fmla="+- 0 2801 2691"/>
                  <a:gd name="T5" fmla="*/ T4 w 204"/>
                  <a:gd name="T6" fmla="+- 0 11615 11497"/>
                  <a:gd name="T7" fmla="*/ 11615 h 172"/>
                  <a:gd name="T8" fmla="+- 0 2842 2691"/>
                  <a:gd name="T9" fmla="*/ T8 w 204"/>
                  <a:gd name="T10" fmla="+- 0 11669 11497"/>
                  <a:gd name="T11" fmla="*/ 11669 h 172"/>
                  <a:gd name="T12" fmla="+- 0 2895 2691"/>
                  <a:gd name="T13" fmla="*/ T12 w 204"/>
                  <a:gd name="T14" fmla="+- 0 11669 11497"/>
                  <a:gd name="T15" fmla="*/ 11669 h 172"/>
                  <a:gd name="T16" fmla="+- 0 2850 2691"/>
                  <a:gd name="T17" fmla="*/ T16 w 204"/>
                  <a:gd name="T18" fmla="+- 0 11615 11497"/>
                  <a:gd name="T19" fmla="*/ 11615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4" h="172">
                    <a:moveTo>
                      <a:pt x="159" y="118"/>
                    </a:moveTo>
                    <a:lnTo>
                      <a:pt x="110" y="118"/>
                    </a:lnTo>
                    <a:lnTo>
                      <a:pt x="151" y="172"/>
                    </a:lnTo>
                    <a:lnTo>
                      <a:pt x="204" y="172"/>
                    </a:lnTo>
                    <a:lnTo>
                      <a:pt x="159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33" name="Freeform 66"/>
              <p:cNvSpPr>
                <a:spLocks/>
              </p:cNvSpPr>
              <p:nvPr/>
            </p:nvSpPr>
            <p:spPr bwMode="auto">
              <a:xfrm>
                <a:off x="2691" y="11497"/>
                <a:ext cx="204" cy="172"/>
              </a:xfrm>
              <a:custGeom>
                <a:avLst/>
                <a:gdLst>
                  <a:gd name="T0" fmla="+- 0 2879 2691"/>
                  <a:gd name="T1" fmla="*/ T0 w 204"/>
                  <a:gd name="T2" fmla="+- 0 11530 11497"/>
                  <a:gd name="T3" fmla="*/ 11530 h 172"/>
                  <a:gd name="T4" fmla="+- 0 2837 2691"/>
                  <a:gd name="T5" fmla="*/ T4 w 204"/>
                  <a:gd name="T6" fmla="+- 0 11530 11497"/>
                  <a:gd name="T7" fmla="*/ 11530 h 172"/>
                  <a:gd name="T8" fmla="+- 0 2842 2691"/>
                  <a:gd name="T9" fmla="*/ T8 w 204"/>
                  <a:gd name="T10" fmla="+- 0 11538 11497"/>
                  <a:gd name="T11" fmla="*/ 11538 h 172"/>
                  <a:gd name="T12" fmla="+- 0 2842 2691"/>
                  <a:gd name="T13" fmla="*/ T12 w 204"/>
                  <a:gd name="T14" fmla="+- 0 11574 11497"/>
                  <a:gd name="T15" fmla="*/ 11574 h 172"/>
                  <a:gd name="T16" fmla="+- 0 2834 2691"/>
                  <a:gd name="T17" fmla="*/ T16 w 204"/>
                  <a:gd name="T18" fmla="+- 0 11582 11497"/>
                  <a:gd name="T19" fmla="*/ 11582 h 172"/>
                  <a:gd name="T20" fmla="+- 0 2877 2691"/>
                  <a:gd name="T21" fmla="*/ T20 w 204"/>
                  <a:gd name="T22" fmla="+- 0 11582 11497"/>
                  <a:gd name="T23" fmla="*/ 11582 h 172"/>
                  <a:gd name="T24" fmla="+- 0 2883 2691"/>
                  <a:gd name="T25" fmla="*/ T24 w 204"/>
                  <a:gd name="T26" fmla="+- 0 11563 11497"/>
                  <a:gd name="T27" fmla="*/ 11563 h 172"/>
                  <a:gd name="T28" fmla="+- 0 2883 2691"/>
                  <a:gd name="T29" fmla="*/ T28 w 204"/>
                  <a:gd name="T30" fmla="+- 0 11558 11497"/>
                  <a:gd name="T31" fmla="*/ 11558 h 172"/>
                  <a:gd name="T32" fmla="+- 0 2879 2691"/>
                  <a:gd name="T33" fmla="*/ T32 w 204"/>
                  <a:gd name="T34" fmla="+- 0 11530 11497"/>
                  <a:gd name="T35" fmla="*/ 11530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204" h="172">
                    <a:moveTo>
                      <a:pt x="188" y="33"/>
                    </a:moveTo>
                    <a:lnTo>
                      <a:pt x="146" y="33"/>
                    </a:lnTo>
                    <a:lnTo>
                      <a:pt x="151" y="41"/>
                    </a:lnTo>
                    <a:lnTo>
                      <a:pt x="151" y="77"/>
                    </a:lnTo>
                    <a:lnTo>
                      <a:pt x="143" y="85"/>
                    </a:lnTo>
                    <a:lnTo>
                      <a:pt x="186" y="85"/>
                    </a:lnTo>
                    <a:lnTo>
                      <a:pt x="192" y="66"/>
                    </a:lnTo>
                    <a:lnTo>
                      <a:pt x="192" y="61"/>
                    </a:lnTo>
                    <a:lnTo>
                      <a:pt x="188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1034" name="Group 67"/>
            <p:cNvGrpSpPr>
              <a:grpSpLocks/>
            </p:cNvGrpSpPr>
            <p:nvPr/>
          </p:nvGrpSpPr>
          <p:grpSpPr bwMode="auto">
            <a:xfrm>
              <a:off x="6229105" y="6248923"/>
              <a:ext cx="157602" cy="149617"/>
              <a:chOff x="1413" y="11497"/>
              <a:chExt cx="205" cy="172"/>
            </a:xfrm>
          </p:grpSpPr>
          <p:sp>
            <p:nvSpPr>
              <p:cNvPr id="1035" name="Freeform 68"/>
              <p:cNvSpPr>
                <a:spLocks/>
              </p:cNvSpPr>
              <p:nvPr/>
            </p:nvSpPr>
            <p:spPr bwMode="auto">
              <a:xfrm>
                <a:off x="1413" y="11497"/>
                <a:ext cx="205" cy="172"/>
              </a:xfrm>
              <a:custGeom>
                <a:avLst/>
                <a:gdLst>
                  <a:gd name="T0" fmla="+- 0 1413 1413"/>
                  <a:gd name="T1" fmla="*/ T0 w 205"/>
                  <a:gd name="T2" fmla="+- 0 11497 11497"/>
                  <a:gd name="T3" fmla="*/ 11497 h 172"/>
                  <a:gd name="T4" fmla="+- 0 1413 1413"/>
                  <a:gd name="T5" fmla="*/ T4 w 205"/>
                  <a:gd name="T6" fmla="+- 0 11669 11497"/>
                  <a:gd name="T7" fmla="*/ 11669 h 172"/>
                  <a:gd name="T8" fmla="+- 0 1454 1413"/>
                  <a:gd name="T9" fmla="*/ T8 w 205"/>
                  <a:gd name="T10" fmla="+- 0 11669 11497"/>
                  <a:gd name="T11" fmla="*/ 11669 h 172"/>
                  <a:gd name="T12" fmla="+- 0 1454 1413"/>
                  <a:gd name="T13" fmla="*/ T12 w 205"/>
                  <a:gd name="T14" fmla="+- 0 11615 11497"/>
                  <a:gd name="T15" fmla="*/ 11615 h 172"/>
                  <a:gd name="T16" fmla="+- 0 1572 1413"/>
                  <a:gd name="T17" fmla="*/ T16 w 205"/>
                  <a:gd name="T18" fmla="+- 0 11615 11497"/>
                  <a:gd name="T19" fmla="*/ 11615 h 172"/>
                  <a:gd name="T20" fmla="+- 0 1567 1413"/>
                  <a:gd name="T21" fmla="*/ T20 w 205"/>
                  <a:gd name="T22" fmla="+- 0 11609 11497"/>
                  <a:gd name="T23" fmla="*/ 11609 h 172"/>
                  <a:gd name="T24" fmla="+- 0 1585 1413"/>
                  <a:gd name="T25" fmla="*/ T24 w 205"/>
                  <a:gd name="T26" fmla="+- 0 11601 11497"/>
                  <a:gd name="T27" fmla="*/ 11601 h 172"/>
                  <a:gd name="T28" fmla="+- 0 1598 1413"/>
                  <a:gd name="T29" fmla="*/ T28 w 205"/>
                  <a:gd name="T30" fmla="+- 0 11585 11497"/>
                  <a:gd name="T31" fmla="*/ 11585 h 172"/>
                  <a:gd name="T32" fmla="+- 0 1599 1413"/>
                  <a:gd name="T33" fmla="*/ T32 w 205"/>
                  <a:gd name="T34" fmla="+- 0 11582 11497"/>
                  <a:gd name="T35" fmla="*/ 11582 h 172"/>
                  <a:gd name="T36" fmla="+- 0 1454 1413"/>
                  <a:gd name="T37" fmla="*/ T36 w 205"/>
                  <a:gd name="T38" fmla="+- 0 11582 11497"/>
                  <a:gd name="T39" fmla="*/ 11582 h 172"/>
                  <a:gd name="T40" fmla="+- 0 1454 1413"/>
                  <a:gd name="T41" fmla="*/ T40 w 205"/>
                  <a:gd name="T42" fmla="+- 0 11530 11497"/>
                  <a:gd name="T43" fmla="*/ 11530 h 172"/>
                  <a:gd name="T44" fmla="+- 0 1601 1413"/>
                  <a:gd name="T45" fmla="*/ T44 w 205"/>
                  <a:gd name="T46" fmla="+- 0 11530 11497"/>
                  <a:gd name="T47" fmla="*/ 11530 h 172"/>
                  <a:gd name="T48" fmla="+- 0 1601 1413"/>
                  <a:gd name="T49" fmla="*/ T48 w 205"/>
                  <a:gd name="T50" fmla="+- 0 11530 11497"/>
                  <a:gd name="T51" fmla="*/ 11530 h 172"/>
                  <a:gd name="T52" fmla="+- 0 1590 1413"/>
                  <a:gd name="T53" fmla="*/ T52 w 205"/>
                  <a:gd name="T54" fmla="+- 0 11511 11497"/>
                  <a:gd name="T55" fmla="*/ 11511 h 172"/>
                  <a:gd name="T56" fmla="+- 0 1573 1413"/>
                  <a:gd name="T57" fmla="*/ T56 w 205"/>
                  <a:gd name="T58" fmla="+- 0 11501 11497"/>
                  <a:gd name="T59" fmla="*/ 11501 h 172"/>
                  <a:gd name="T60" fmla="+- 0 1551 1413"/>
                  <a:gd name="T61" fmla="*/ T60 w 205"/>
                  <a:gd name="T62" fmla="+- 0 11498 11497"/>
                  <a:gd name="T63" fmla="*/ 11498 h 172"/>
                  <a:gd name="T64" fmla="+- 0 1413 1413"/>
                  <a:gd name="T65" fmla="*/ T64 w 205"/>
                  <a:gd name="T66" fmla="+- 0 11497 11497"/>
                  <a:gd name="T67" fmla="*/ 11497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205" h="172">
                    <a:moveTo>
                      <a:pt x="0" y="0"/>
                    </a:moveTo>
                    <a:lnTo>
                      <a:pt x="0" y="172"/>
                    </a:lnTo>
                    <a:lnTo>
                      <a:pt x="41" y="172"/>
                    </a:lnTo>
                    <a:lnTo>
                      <a:pt x="41" y="118"/>
                    </a:lnTo>
                    <a:lnTo>
                      <a:pt x="159" y="118"/>
                    </a:lnTo>
                    <a:lnTo>
                      <a:pt x="154" y="112"/>
                    </a:lnTo>
                    <a:lnTo>
                      <a:pt x="172" y="104"/>
                    </a:lnTo>
                    <a:lnTo>
                      <a:pt x="185" y="88"/>
                    </a:lnTo>
                    <a:lnTo>
                      <a:pt x="186" y="85"/>
                    </a:lnTo>
                    <a:lnTo>
                      <a:pt x="41" y="85"/>
                    </a:lnTo>
                    <a:lnTo>
                      <a:pt x="41" y="33"/>
                    </a:lnTo>
                    <a:lnTo>
                      <a:pt x="188" y="33"/>
                    </a:lnTo>
                    <a:lnTo>
                      <a:pt x="177" y="14"/>
                    </a:lnTo>
                    <a:lnTo>
                      <a:pt x="160" y="4"/>
                    </a:lnTo>
                    <a:lnTo>
                      <a:pt x="138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36" name="Freeform 69"/>
              <p:cNvSpPr>
                <a:spLocks/>
              </p:cNvSpPr>
              <p:nvPr/>
            </p:nvSpPr>
            <p:spPr bwMode="auto">
              <a:xfrm>
                <a:off x="1413" y="11497"/>
                <a:ext cx="205" cy="172"/>
              </a:xfrm>
              <a:custGeom>
                <a:avLst/>
                <a:gdLst>
                  <a:gd name="T0" fmla="+- 0 1572 1413"/>
                  <a:gd name="T1" fmla="*/ T0 w 205"/>
                  <a:gd name="T2" fmla="+- 0 11615 11497"/>
                  <a:gd name="T3" fmla="*/ 11615 h 172"/>
                  <a:gd name="T4" fmla="+- 0 1523 1413"/>
                  <a:gd name="T5" fmla="*/ T4 w 205"/>
                  <a:gd name="T6" fmla="+- 0 11615 11497"/>
                  <a:gd name="T7" fmla="*/ 11615 h 172"/>
                  <a:gd name="T8" fmla="+- 0 1564 1413"/>
                  <a:gd name="T9" fmla="*/ T8 w 205"/>
                  <a:gd name="T10" fmla="+- 0 11669 11497"/>
                  <a:gd name="T11" fmla="*/ 11669 h 172"/>
                  <a:gd name="T12" fmla="+- 0 1617 1413"/>
                  <a:gd name="T13" fmla="*/ T12 w 205"/>
                  <a:gd name="T14" fmla="+- 0 11669 11497"/>
                  <a:gd name="T15" fmla="*/ 11669 h 172"/>
                  <a:gd name="T16" fmla="+- 0 1572 1413"/>
                  <a:gd name="T17" fmla="*/ T16 w 205"/>
                  <a:gd name="T18" fmla="+- 0 11615 11497"/>
                  <a:gd name="T19" fmla="*/ 11615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5" h="172">
                    <a:moveTo>
                      <a:pt x="159" y="118"/>
                    </a:moveTo>
                    <a:lnTo>
                      <a:pt x="110" y="118"/>
                    </a:lnTo>
                    <a:lnTo>
                      <a:pt x="151" y="172"/>
                    </a:lnTo>
                    <a:lnTo>
                      <a:pt x="204" y="172"/>
                    </a:lnTo>
                    <a:lnTo>
                      <a:pt x="159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37" name="Freeform 70"/>
              <p:cNvSpPr>
                <a:spLocks/>
              </p:cNvSpPr>
              <p:nvPr/>
            </p:nvSpPr>
            <p:spPr bwMode="auto">
              <a:xfrm>
                <a:off x="1413" y="11497"/>
                <a:ext cx="205" cy="172"/>
              </a:xfrm>
              <a:custGeom>
                <a:avLst/>
                <a:gdLst>
                  <a:gd name="T0" fmla="+- 0 1601 1413"/>
                  <a:gd name="T1" fmla="*/ T0 w 205"/>
                  <a:gd name="T2" fmla="+- 0 11530 11497"/>
                  <a:gd name="T3" fmla="*/ 11530 h 172"/>
                  <a:gd name="T4" fmla="+- 0 1559 1413"/>
                  <a:gd name="T5" fmla="*/ T4 w 205"/>
                  <a:gd name="T6" fmla="+- 0 11530 11497"/>
                  <a:gd name="T7" fmla="*/ 11530 h 172"/>
                  <a:gd name="T8" fmla="+- 0 1564 1413"/>
                  <a:gd name="T9" fmla="*/ T8 w 205"/>
                  <a:gd name="T10" fmla="+- 0 11538 11497"/>
                  <a:gd name="T11" fmla="*/ 11538 h 172"/>
                  <a:gd name="T12" fmla="+- 0 1564 1413"/>
                  <a:gd name="T13" fmla="*/ T12 w 205"/>
                  <a:gd name="T14" fmla="+- 0 11574 11497"/>
                  <a:gd name="T15" fmla="*/ 11574 h 172"/>
                  <a:gd name="T16" fmla="+- 0 1556 1413"/>
                  <a:gd name="T17" fmla="*/ T16 w 205"/>
                  <a:gd name="T18" fmla="+- 0 11582 11497"/>
                  <a:gd name="T19" fmla="*/ 11582 h 172"/>
                  <a:gd name="T20" fmla="+- 0 1599 1413"/>
                  <a:gd name="T21" fmla="*/ T20 w 205"/>
                  <a:gd name="T22" fmla="+- 0 11582 11497"/>
                  <a:gd name="T23" fmla="*/ 11582 h 172"/>
                  <a:gd name="T24" fmla="+- 0 1605 1413"/>
                  <a:gd name="T25" fmla="*/ T24 w 205"/>
                  <a:gd name="T26" fmla="+- 0 11563 11497"/>
                  <a:gd name="T27" fmla="*/ 11563 h 172"/>
                  <a:gd name="T28" fmla="+- 0 1605 1413"/>
                  <a:gd name="T29" fmla="*/ T28 w 205"/>
                  <a:gd name="T30" fmla="+- 0 11558 11497"/>
                  <a:gd name="T31" fmla="*/ 11558 h 172"/>
                  <a:gd name="T32" fmla="+- 0 1601 1413"/>
                  <a:gd name="T33" fmla="*/ T32 w 205"/>
                  <a:gd name="T34" fmla="+- 0 11530 11497"/>
                  <a:gd name="T35" fmla="*/ 11530 h 1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205" h="172">
                    <a:moveTo>
                      <a:pt x="188" y="33"/>
                    </a:moveTo>
                    <a:lnTo>
                      <a:pt x="146" y="33"/>
                    </a:lnTo>
                    <a:lnTo>
                      <a:pt x="151" y="41"/>
                    </a:lnTo>
                    <a:lnTo>
                      <a:pt x="151" y="77"/>
                    </a:lnTo>
                    <a:lnTo>
                      <a:pt x="143" y="85"/>
                    </a:lnTo>
                    <a:lnTo>
                      <a:pt x="186" y="85"/>
                    </a:lnTo>
                    <a:lnTo>
                      <a:pt x="192" y="66"/>
                    </a:lnTo>
                    <a:lnTo>
                      <a:pt x="192" y="61"/>
                    </a:lnTo>
                    <a:lnTo>
                      <a:pt x="188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305482" y="5790317"/>
            <a:ext cx="165156" cy="184310"/>
            <a:chOff x="6637" y="10941"/>
            <a:chExt cx="214" cy="214"/>
          </a:xfrm>
        </p:grpSpPr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6637" y="10941"/>
              <a:ext cx="214" cy="214"/>
            </a:xfrm>
            <a:custGeom>
              <a:avLst/>
              <a:gdLst>
                <a:gd name="T0" fmla="+- 0 6806 6637"/>
                <a:gd name="T1" fmla="*/ T0 w 214"/>
                <a:gd name="T2" fmla="+- 0 10941 10941"/>
                <a:gd name="T3" fmla="*/ 10941 h 214"/>
                <a:gd name="T4" fmla="+- 0 6678 6637"/>
                <a:gd name="T5" fmla="*/ T4 w 214"/>
                <a:gd name="T6" fmla="+- 0 10941 10941"/>
                <a:gd name="T7" fmla="*/ 10941 h 214"/>
                <a:gd name="T8" fmla="+- 0 6657 6637"/>
                <a:gd name="T9" fmla="*/ T8 w 214"/>
                <a:gd name="T10" fmla="+- 0 10949 10941"/>
                <a:gd name="T11" fmla="*/ 10949 h 214"/>
                <a:gd name="T12" fmla="+- 0 6643 6637"/>
                <a:gd name="T13" fmla="*/ T12 w 214"/>
                <a:gd name="T14" fmla="+- 0 10965 10941"/>
                <a:gd name="T15" fmla="*/ 10965 h 214"/>
                <a:gd name="T16" fmla="+- 0 6637 6637"/>
                <a:gd name="T17" fmla="*/ T16 w 214"/>
                <a:gd name="T18" fmla="+- 0 10986 10941"/>
                <a:gd name="T19" fmla="*/ 10986 h 214"/>
                <a:gd name="T20" fmla="+- 0 6638 6637"/>
                <a:gd name="T21" fmla="*/ T20 w 214"/>
                <a:gd name="T22" fmla="+- 0 11115 10941"/>
                <a:gd name="T23" fmla="*/ 11115 h 214"/>
                <a:gd name="T24" fmla="+- 0 6645 6637"/>
                <a:gd name="T25" fmla="*/ T24 w 214"/>
                <a:gd name="T26" fmla="+- 0 11136 10941"/>
                <a:gd name="T27" fmla="*/ 11136 h 214"/>
                <a:gd name="T28" fmla="+- 0 6661 6637"/>
                <a:gd name="T29" fmla="*/ T28 w 214"/>
                <a:gd name="T30" fmla="+- 0 11150 10941"/>
                <a:gd name="T31" fmla="*/ 11150 h 214"/>
                <a:gd name="T32" fmla="+- 0 6683 6637"/>
                <a:gd name="T33" fmla="*/ T32 w 214"/>
                <a:gd name="T34" fmla="+- 0 11156 10941"/>
                <a:gd name="T35" fmla="*/ 11156 h 214"/>
                <a:gd name="T36" fmla="+- 0 6811 6637"/>
                <a:gd name="T37" fmla="*/ T36 w 214"/>
                <a:gd name="T38" fmla="+- 0 11155 10941"/>
                <a:gd name="T39" fmla="*/ 11155 h 214"/>
                <a:gd name="T40" fmla="+- 0 6831 6637"/>
                <a:gd name="T41" fmla="*/ T40 w 214"/>
                <a:gd name="T42" fmla="+- 0 11148 10941"/>
                <a:gd name="T43" fmla="*/ 11148 h 214"/>
                <a:gd name="T44" fmla="+- 0 6846 6637"/>
                <a:gd name="T45" fmla="*/ T44 w 214"/>
                <a:gd name="T46" fmla="+- 0 11132 10941"/>
                <a:gd name="T47" fmla="*/ 11132 h 214"/>
                <a:gd name="T48" fmla="+- 0 6851 6637"/>
                <a:gd name="T49" fmla="*/ T48 w 214"/>
                <a:gd name="T50" fmla="+- 0 11110 10941"/>
                <a:gd name="T51" fmla="*/ 11110 h 214"/>
                <a:gd name="T52" fmla="+- 0 6851 6637"/>
                <a:gd name="T53" fmla="*/ T52 w 214"/>
                <a:gd name="T54" fmla="+- 0 10982 10941"/>
                <a:gd name="T55" fmla="*/ 10982 h 214"/>
                <a:gd name="T56" fmla="+- 0 6843 6637"/>
                <a:gd name="T57" fmla="*/ T56 w 214"/>
                <a:gd name="T58" fmla="+- 0 10961 10941"/>
                <a:gd name="T59" fmla="*/ 10961 h 214"/>
                <a:gd name="T60" fmla="+- 0 6827 6637"/>
                <a:gd name="T61" fmla="*/ T60 w 214"/>
                <a:gd name="T62" fmla="+- 0 10947 10941"/>
                <a:gd name="T63" fmla="*/ 10947 h 214"/>
                <a:gd name="T64" fmla="+- 0 6806 6637"/>
                <a:gd name="T65" fmla="*/ T64 w 214"/>
                <a:gd name="T66" fmla="+- 0 10941 10941"/>
                <a:gd name="T67" fmla="*/ 10941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9" y="0"/>
                  </a:moveTo>
                  <a:lnTo>
                    <a:pt x="41" y="0"/>
                  </a:lnTo>
                  <a:lnTo>
                    <a:pt x="20" y="8"/>
                  </a:lnTo>
                  <a:lnTo>
                    <a:pt x="6" y="24"/>
                  </a:lnTo>
                  <a:lnTo>
                    <a:pt x="0" y="45"/>
                  </a:lnTo>
                  <a:lnTo>
                    <a:pt x="1" y="174"/>
                  </a:lnTo>
                  <a:lnTo>
                    <a:pt x="8" y="195"/>
                  </a:lnTo>
                  <a:lnTo>
                    <a:pt x="24" y="209"/>
                  </a:lnTo>
                  <a:lnTo>
                    <a:pt x="46" y="215"/>
                  </a:lnTo>
                  <a:lnTo>
                    <a:pt x="174" y="214"/>
                  </a:lnTo>
                  <a:lnTo>
                    <a:pt x="194" y="207"/>
                  </a:lnTo>
                  <a:lnTo>
                    <a:pt x="209" y="191"/>
                  </a:lnTo>
                  <a:lnTo>
                    <a:pt x="214" y="169"/>
                  </a:lnTo>
                  <a:lnTo>
                    <a:pt x="214" y="41"/>
                  </a:lnTo>
                  <a:lnTo>
                    <a:pt x="206" y="20"/>
                  </a:lnTo>
                  <a:lnTo>
                    <a:pt x="190" y="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D92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0470638" y="5790317"/>
            <a:ext cx="167100" cy="184310"/>
            <a:chOff x="6851" y="10941"/>
            <a:chExt cx="214" cy="214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6851" y="10941"/>
              <a:ext cx="214" cy="214"/>
            </a:xfrm>
            <a:custGeom>
              <a:avLst/>
              <a:gdLst>
                <a:gd name="T0" fmla="+- 0 7020 6851"/>
                <a:gd name="T1" fmla="*/ T0 w 214"/>
                <a:gd name="T2" fmla="+- 0 10941 10941"/>
                <a:gd name="T3" fmla="*/ 10941 h 214"/>
                <a:gd name="T4" fmla="+- 0 6892 6851"/>
                <a:gd name="T5" fmla="*/ T4 w 214"/>
                <a:gd name="T6" fmla="+- 0 10941 10941"/>
                <a:gd name="T7" fmla="*/ 10941 h 214"/>
                <a:gd name="T8" fmla="+- 0 6871 6851"/>
                <a:gd name="T9" fmla="*/ T8 w 214"/>
                <a:gd name="T10" fmla="+- 0 10949 10941"/>
                <a:gd name="T11" fmla="*/ 10949 h 214"/>
                <a:gd name="T12" fmla="+- 0 6857 6851"/>
                <a:gd name="T13" fmla="*/ T12 w 214"/>
                <a:gd name="T14" fmla="+- 0 10965 10941"/>
                <a:gd name="T15" fmla="*/ 10965 h 214"/>
                <a:gd name="T16" fmla="+- 0 6851 6851"/>
                <a:gd name="T17" fmla="*/ T16 w 214"/>
                <a:gd name="T18" fmla="+- 0 10986 10941"/>
                <a:gd name="T19" fmla="*/ 10986 h 214"/>
                <a:gd name="T20" fmla="+- 0 6851 6851"/>
                <a:gd name="T21" fmla="*/ T20 w 214"/>
                <a:gd name="T22" fmla="+- 0 11115 10941"/>
                <a:gd name="T23" fmla="*/ 11115 h 214"/>
                <a:gd name="T24" fmla="+- 0 6859 6851"/>
                <a:gd name="T25" fmla="*/ T24 w 214"/>
                <a:gd name="T26" fmla="+- 0 11136 10941"/>
                <a:gd name="T27" fmla="*/ 11136 h 214"/>
                <a:gd name="T28" fmla="+- 0 6875 6851"/>
                <a:gd name="T29" fmla="*/ T28 w 214"/>
                <a:gd name="T30" fmla="+- 0 11150 10941"/>
                <a:gd name="T31" fmla="*/ 11150 h 214"/>
                <a:gd name="T32" fmla="+- 0 6896 6851"/>
                <a:gd name="T33" fmla="*/ T32 w 214"/>
                <a:gd name="T34" fmla="+- 0 11156 10941"/>
                <a:gd name="T35" fmla="*/ 11156 h 214"/>
                <a:gd name="T36" fmla="+- 0 7024 6851"/>
                <a:gd name="T37" fmla="*/ T36 w 214"/>
                <a:gd name="T38" fmla="+- 0 11155 10941"/>
                <a:gd name="T39" fmla="*/ 11155 h 214"/>
                <a:gd name="T40" fmla="+- 0 7045 6851"/>
                <a:gd name="T41" fmla="*/ T40 w 214"/>
                <a:gd name="T42" fmla="+- 0 11148 10941"/>
                <a:gd name="T43" fmla="*/ 11148 h 214"/>
                <a:gd name="T44" fmla="+- 0 7059 6851"/>
                <a:gd name="T45" fmla="*/ T44 w 214"/>
                <a:gd name="T46" fmla="+- 0 11132 10941"/>
                <a:gd name="T47" fmla="*/ 11132 h 214"/>
                <a:gd name="T48" fmla="+- 0 7065 6851"/>
                <a:gd name="T49" fmla="*/ T48 w 214"/>
                <a:gd name="T50" fmla="+- 0 11110 10941"/>
                <a:gd name="T51" fmla="*/ 11110 h 214"/>
                <a:gd name="T52" fmla="+- 0 7065 6851"/>
                <a:gd name="T53" fmla="*/ T52 w 214"/>
                <a:gd name="T54" fmla="+- 0 10982 10941"/>
                <a:gd name="T55" fmla="*/ 10982 h 214"/>
                <a:gd name="T56" fmla="+- 0 7057 6851"/>
                <a:gd name="T57" fmla="*/ T56 w 214"/>
                <a:gd name="T58" fmla="+- 0 10961 10941"/>
                <a:gd name="T59" fmla="*/ 10961 h 214"/>
                <a:gd name="T60" fmla="+- 0 7041 6851"/>
                <a:gd name="T61" fmla="*/ T60 w 214"/>
                <a:gd name="T62" fmla="+- 0 10947 10941"/>
                <a:gd name="T63" fmla="*/ 10947 h 214"/>
                <a:gd name="T64" fmla="+- 0 7020 6851"/>
                <a:gd name="T65" fmla="*/ T64 w 214"/>
                <a:gd name="T66" fmla="+- 0 10941 10941"/>
                <a:gd name="T67" fmla="*/ 10941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9" y="0"/>
                  </a:moveTo>
                  <a:lnTo>
                    <a:pt x="41" y="0"/>
                  </a:lnTo>
                  <a:lnTo>
                    <a:pt x="20" y="8"/>
                  </a:lnTo>
                  <a:lnTo>
                    <a:pt x="6" y="24"/>
                  </a:lnTo>
                  <a:lnTo>
                    <a:pt x="0" y="45"/>
                  </a:lnTo>
                  <a:lnTo>
                    <a:pt x="0" y="174"/>
                  </a:lnTo>
                  <a:lnTo>
                    <a:pt x="8" y="195"/>
                  </a:lnTo>
                  <a:lnTo>
                    <a:pt x="24" y="209"/>
                  </a:lnTo>
                  <a:lnTo>
                    <a:pt x="45" y="215"/>
                  </a:lnTo>
                  <a:lnTo>
                    <a:pt x="173" y="214"/>
                  </a:lnTo>
                  <a:lnTo>
                    <a:pt x="194" y="207"/>
                  </a:lnTo>
                  <a:lnTo>
                    <a:pt x="208" y="191"/>
                  </a:lnTo>
                  <a:lnTo>
                    <a:pt x="214" y="169"/>
                  </a:lnTo>
                  <a:lnTo>
                    <a:pt x="214" y="41"/>
                  </a:lnTo>
                  <a:lnTo>
                    <a:pt x="206" y="20"/>
                  </a:lnTo>
                  <a:lnTo>
                    <a:pt x="190" y="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D92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10969996" y="5790317"/>
            <a:ext cx="165156" cy="184310"/>
            <a:chOff x="7492" y="10941"/>
            <a:chExt cx="214" cy="214"/>
          </a:xfrm>
        </p:grpSpPr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7492" y="10941"/>
              <a:ext cx="214" cy="214"/>
            </a:xfrm>
            <a:custGeom>
              <a:avLst/>
              <a:gdLst>
                <a:gd name="T0" fmla="+- 0 7661 7492"/>
                <a:gd name="T1" fmla="*/ T0 w 214"/>
                <a:gd name="T2" fmla="+- 0 10941 10941"/>
                <a:gd name="T3" fmla="*/ 10941 h 214"/>
                <a:gd name="T4" fmla="+- 0 7533 7492"/>
                <a:gd name="T5" fmla="*/ T4 w 214"/>
                <a:gd name="T6" fmla="+- 0 10941 10941"/>
                <a:gd name="T7" fmla="*/ 10941 h 214"/>
                <a:gd name="T8" fmla="+- 0 7512 7492"/>
                <a:gd name="T9" fmla="*/ T8 w 214"/>
                <a:gd name="T10" fmla="+- 0 10949 10941"/>
                <a:gd name="T11" fmla="*/ 10949 h 214"/>
                <a:gd name="T12" fmla="+- 0 7498 7492"/>
                <a:gd name="T13" fmla="*/ T12 w 214"/>
                <a:gd name="T14" fmla="+- 0 10965 10941"/>
                <a:gd name="T15" fmla="*/ 10965 h 214"/>
                <a:gd name="T16" fmla="+- 0 7492 7492"/>
                <a:gd name="T17" fmla="*/ T16 w 214"/>
                <a:gd name="T18" fmla="+- 0 10986 10941"/>
                <a:gd name="T19" fmla="*/ 10986 h 214"/>
                <a:gd name="T20" fmla="+- 0 7493 7492"/>
                <a:gd name="T21" fmla="*/ T20 w 214"/>
                <a:gd name="T22" fmla="+- 0 11115 10941"/>
                <a:gd name="T23" fmla="*/ 11115 h 214"/>
                <a:gd name="T24" fmla="+- 0 7500 7492"/>
                <a:gd name="T25" fmla="*/ T24 w 214"/>
                <a:gd name="T26" fmla="+- 0 11136 10941"/>
                <a:gd name="T27" fmla="*/ 11136 h 214"/>
                <a:gd name="T28" fmla="+- 0 7516 7492"/>
                <a:gd name="T29" fmla="*/ T28 w 214"/>
                <a:gd name="T30" fmla="+- 0 11150 10941"/>
                <a:gd name="T31" fmla="*/ 11150 h 214"/>
                <a:gd name="T32" fmla="+- 0 7538 7492"/>
                <a:gd name="T33" fmla="*/ T32 w 214"/>
                <a:gd name="T34" fmla="+- 0 11156 10941"/>
                <a:gd name="T35" fmla="*/ 11156 h 214"/>
                <a:gd name="T36" fmla="+- 0 7666 7492"/>
                <a:gd name="T37" fmla="*/ T36 w 214"/>
                <a:gd name="T38" fmla="+- 0 11155 10941"/>
                <a:gd name="T39" fmla="*/ 11155 h 214"/>
                <a:gd name="T40" fmla="+- 0 7686 7492"/>
                <a:gd name="T41" fmla="*/ T40 w 214"/>
                <a:gd name="T42" fmla="+- 0 11148 10941"/>
                <a:gd name="T43" fmla="*/ 11148 h 214"/>
                <a:gd name="T44" fmla="+- 0 7701 7492"/>
                <a:gd name="T45" fmla="*/ T44 w 214"/>
                <a:gd name="T46" fmla="+- 0 11132 10941"/>
                <a:gd name="T47" fmla="*/ 11132 h 214"/>
                <a:gd name="T48" fmla="+- 0 7706 7492"/>
                <a:gd name="T49" fmla="*/ T48 w 214"/>
                <a:gd name="T50" fmla="+- 0 11110 10941"/>
                <a:gd name="T51" fmla="*/ 11110 h 214"/>
                <a:gd name="T52" fmla="+- 0 7706 7492"/>
                <a:gd name="T53" fmla="*/ T52 w 214"/>
                <a:gd name="T54" fmla="+- 0 10982 10941"/>
                <a:gd name="T55" fmla="*/ 10982 h 214"/>
                <a:gd name="T56" fmla="+- 0 7698 7492"/>
                <a:gd name="T57" fmla="*/ T56 w 214"/>
                <a:gd name="T58" fmla="+- 0 10961 10941"/>
                <a:gd name="T59" fmla="*/ 10961 h 214"/>
                <a:gd name="T60" fmla="+- 0 7682 7492"/>
                <a:gd name="T61" fmla="*/ T60 w 214"/>
                <a:gd name="T62" fmla="+- 0 10947 10941"/>
                <a:gd name="T63" fmla="*/ 10947 h 214"/>
                <a:gd name="T64" fmla="+- 0 7661 7492"/>
                <a:gd name="T65" fmla="*/ T64 w 214"/>
                <a:gd name="T66" fmla="+- 0 10941 10941"/>
                <a:gd name="T67" fmla="*/ 10941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9" y="0"/>
                  </a:moveTo>
                  <a:lnTo>
                    <a:pt x="41" y="0"/>
                  </a:lnTo>
                  <a:lnTo>
                    <a:pt x="20" y="8"/>
                  </a:lnTo>
                  <a:lnTo>
                    <a:pt x="6" y="24"/>
                  </a:lnTo>
                  <a:lnTo>
                    <a:pt x="0" y="45"/>
                  </a:lnTo>
                  <a:lnTo>
                    <a:pt x="1" y="174"/>
                  </a:lnTo>
                  <a:lnTo>
                    <a:pt x="8" y="195"/>
                  </a:lnTo>
                  <a:lnTo>
                    <a:pt x="24" y="209"/>
                  </a:lnTo>
                  <a:lnTo>
                    <a:pt x="46" y="215"/>
                  </a:lnTo>
                  <a:lnTo>
                    <a:pt x="174" y="214"/>
                  </a:lnTo>
                  <a:lnTo>
                    <a:pt x="194" y="207"/>
                  </a:lnTo>
                  <a:lnTo>
                    <a:pt x="209" y="191"/>
                  </a:lnTo>
                  <a:lnTo>
                    <a:pt x="214" y="169"/>
                  </a:lnTo>
                  <a:lnTo>
                    <a:pt x="214" y="41"/>
                  </a:lnTo>
                  <a:lnTo>
                    <a:pt x="206" y="20"/>
                  </a:lnTo>
                  <a:lnTo>
                    <a:pt x="190" y="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D92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10802896" y="5603839"/>
            <a:ext cx="167100" cy="184310"/>
            <a:chOff x="7278" y="10726"/>
            <a:chExt cx="214" cy="214"/>
          </a:xfrm>
        </p:grpSpPr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7278" y="10726"/>
              <a:ext cx="214" cy="214"/>
            </a:xfrm>
            <a:custGeom>
              <a:avLst/>
              <a:gdLst>
                <a:gd name="T0" fmla="+- 0 7447 7278"/>
                <a:gd name="T1" fmla="*/ T0 w 214"/>
                <a:gd name="T2" fmla="+- 0 10726 10726"/>
                <a:gd name="T3" fmla="*/ 10726 h 214"/>
                <a:gd name="T4" fmla="+- 0 7319 7278"/>
                <a:gd name="T5" fmla="*/ T4 w 214"/>
                <a:gd name="T6" fmla="+- 0 10726 10726"/>
                <a:gd name="T7" fmla="*/ 10726 h 214"/>
                <a:gd name="T8" fmla="+- 0 7298 7278"/>
                <a:gd name="T9" fmla="*/ T8 w 214"/>
                <a:gd name="T10" fmla="+- 0 10734 10726"/>
                <a:gd name="T11" fmla="*/ 10734 h 214"/>
                <a:gd name="T12" fmla="+- 0 7284 7278"/>
                <a:gd name="T13" fmla="*/ T12 w 214"/>
                <a:gd name="T14" fmla="+- 0 10750 10726"/>
                <a:gd name="T15" fmla="*/ 10750 h 214"/>
                <a:gd name="T16" fmla="+- 0 7278 7278"/>
                <a:gd name="T17" fmla="*/ T16 w 214"/>
                <a:gd name="T18" fmla="+- 0 10772 10726"/>
                <a:gd name="T19" fmla="*/ 10772 h 214"/>
                <a:gd name="T20" fmla="+- 0 7278 7278"/>
                <a:gd name="T21" fmla="*/ T20 w 214"/>
                <a:gd name="T22" fmla="+- 0 10900 10726"/>
                <a:gd name="T23" fmla="*/ 10900 h 214"/>
                <a:gd name="T24" fmla="+- 0 7286 7278"/>
                <a:gd name="T25" fmla="*/ T24 w 214"/>
                <a:gd name="T26" fmla="+- 0 10921 10726"/>
                <a:gd name="T27" fmla="*/ 10921 h 214"/>
                <a:gd name="T28" fmla="+- 0 7302 7278"/>
                <a:gd name="T29" fmla="*/ T28 w 214"/>
                <a:gd name="T30" fmla="+- 0 10935 10726"/>
                <a:gd name="T31" fmla="*/ 10935 h 214"/>
                <a:gd name="T32" fmla="+- 0 7323 7278"/>
                <a:gd name="T33" fmla="*/ T32 w 214"/>
                <a:gd name="T34" fmla="+- 0 10941 10726"/>
                <a:gd name="T35" fmla="*/ 10941 h 214"/>
                <a:gd name="T36" fmla="+- 0 7451 7278"/>
                <a:gd name="T37" fmla="*/ T36 w 214"/>
                <a:gd name="T38" fmla="+- 0 10940 10726"/>
                <a:gd name="T39" fmla="*/ 10940 h 214"/>
                <a:gd name="T40" fmla="+- 0 7472 7278"/>
                <a:gd name="T41" fmla="*/ T40 w 214"/>
                <a:gd name="T42" fmla="+- 0 10933 10726"/>
                <a:gd name="T43" fmla="*/ 10933 h 214"/>
                <a:gd name="T44" fmla="+- 0 7487 7278"/>
                <a:gd name="T45" fmla="*/ T44 w 214"/>
                <a:gd name="T46" fmla="+- 0 10917 10726"/>
                <a:gd name="T47" fmla="*/ 10917 h 214"/>
                <a:gd name="T48" fmla="+- 0 7492 7278"/>
                <a:gd name="T49" fmla="*/ T48 w 214"/>
                <a:gd name="T50" fmla="+- 0 10895 10726"/>
                <a:gd name="T51" fmla="*/ 10895 h 214"/>
                <a:gd name="T52" fmla="+- 0 7492 7278"/>
                <a:gd name="T53" fmla="*/ T52 w 214"/>
                <a:gd name="T54" fmla="+- 0 10767 10726"/>
                <a:gd name="T55" fmla="*/ 10767 h 214"/>
                <a:gd name="T56" fmla="+- 0 7484 7278"/>
                <a:gd name="T57" fmla="*/ T56 w 214"/>
                <a:gd name="T58" fmla="+- 0 10746 10726"/>
                <a:gd name="T59" fmla="*/ 10746 h 214"/>
                <a:gd name="T60" fmla="+- 0 7468 7278"/>
                <a:gd name="T61" fmla="*/ T60 w 214"/>
                <a:gd name="T62" fmla="+- 0 10732 10726"/>
                <a:gd name="T63" fmla="*/ 10732 h 214"/>
                <a:gd name="T64" fmla="+- 0 7447 7278"/>
                <a:gd name="T65" fmla="*/ T64 w 214"/>
                <a:gd name="T66" fmla="+- 0 10726 10726"/>
                <a:gd name="T67" fmla="*/ 10726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9" y="0"/>
                  </a:moveTo>
                  <a:lnTo>
                    <a:pt x="41" y="0"/>
                  </a:lnTo>
                  <a:lnTo>
                    <a:pt x="20" y="8"/>
                  </a:lnTo>
                  <a:lnTo>
                    <a:pt x="6" y="24"/>
                  </a:lnTo>
                  <a:lnTo>
                    <a:pt x="0" y="46"/>
                  </a:lnTo>
                  <a:lnTo>
                    <a:pt x="0" y="174"/>
                  </a:lnTo>
                  <a:lnTo>
                    <a:pt x="8" y="195"/>
                  </a:lnTo>
                  <a:lnTo>
                    <a:pt x="24" y="209"/>
                  </a:lnTo>
                  <a:lnTo>
                    <a:pt x="45" y="215"/>
                  </a:lnTo>
                  <a:lnTo>
                    <a:pt x="173" y="214"/>
                  </a:lnTo>
                  <a:lnTo>
                    <a:pt x="194" y="207"/>
                  </a:lnTo>
                  <a:lnTo>
                    <a:pt x="209" y="191"/>
                  </a:lnTo>
                  <a:lnTo>
                    <a:pt x="214" y="169"/>
                  </a:lnTo>
                  <a:lnTo>
                    <a:pt x="214" y="41"/>
                  </a:lnTo>
                  <a:lnTo>
                    <a:pt x="206" y="20"/>
                  </a:lnTo>
                  <a:lnTo>
                    <a:pt x="190" y="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D92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10802896" y="6161106"/>
            <a:ext cx="167100" cy="186478"/>
            <a:chOff x="7278" y="11370"/>
            <a:chExt cx="214" cy="214"/>
          </a:xfrm>
        </p:grpSpPr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7278" y="11370"/>
              <a:ext cx="214" cy="214"/>
            </a:xfrm>
            <a:custGeom>
              <a:avLst/>
              <a:gdLst>
                <a:gd name="T0" fmla="+- 0 7447 7278"/>
                <a:gd name="T1" fmla="*/ T0 w 214"/>
                <a:gd name="T2" fmla="+- 0 11370 11370"/>
                <a:gd name="T3" fmla="*/ 11370 h 214"/>
                <a:gd name="T4" fmla="+- 0 7319 7278"/>
                <a:gd name="T5" fmla="*/ T4 w 214"/>
                <a:gd name="T6" fmla="+- 0 11370 11370"/>
                <a:gd name="T7" fmla="*/ 11370 h 214"/>
                <a:gd name="T8" fmla="+- 0 7298 7278"/>
                <a:gd name="T9" fmla="*/ T8 w 214"/>
                <a:gd name="T10" fmla="+- 0 11378 11370"/>
                <a:gd name="T11" fmla="*/ 11378 h 214"/>
                <a:gd name="T12" fmla="+- 0 7284 7278"/>
                <a:gd name="T13" fmla="*/ T12 w 214"/>
                <a:gd name="T14" fmla="+- 0 11394 11370"/>
                <a:gd name="T15" fmla="*/ 11394 h 214"/>
                <a:gd name="T16" fmla="+- 0 7278 7278"/>
                <a:gd name="T17" fmla="*/ T16 w 214"/>
                <a:gd name="T18" fmla="+- 0 11415 11370"/>
                <a:gd name="T19" fmla="*/ 11415 h 214"/>
                <a:gd name="T20" fmla="+- 0 7278 7278"/>
                <a:gd name="T21" fmla="*/ T20 w 214"/>
                <a:gd name="T22" fmla="+- 0 11544 11370"/>
                <a:gd name="T23" fmla="*/ 11544 h 214"/>
                <a:gd name="T24" fmla="+- 0 7286 7278"/>
                <a:gd name="T25" fmla="*/ T24 w 214"/>
                <a:gd name="T26" fmla="+- 0 11564 11370"/>
                <a:gd name="T27" fmla="*/ 11564 h 214"/>
                <a:gd name="T28" fmla="+- 0 7302 7278"/>
                <a:gd name="T29" fmla="*/ T28 w 214"/>
                <a:gd name="T30" fmla="+- 0 11579 11370"/>
                <a:gd name="T31" fmla="*/ 11579 h 214"/>
                <a:gd name="T32" fmla="+- 0 7323 7278"/>
                <a:gd name="T33" fmla="*/ T32 w 214"/>
                <a:gd name="T34" fmla="+- 0 11584 11370"/>
                <a:gd name="T35" fmla="*/ 11584 h 214"/>
                <a:gd name="T36" fmla="+- 0 7451 7278"/>
                <a:gd name="T37" fmla="*/ T36 w 214"/>
                <a:gd name="T38" fmla="+- 0 11584 11370"/>
                <a:gd name="T39" fmla="*/ 11584 h 214"/>
                <a:gd name="T40" fmla="+- 0 7472 7278"/>
                <a:gd name="T41" fmla="*/ T40 w 214"/>
                <a:gd name="T42" fmla="+- 0 11577 11370"/>
                <a:gd name="T43" fmla="*/ 11577 h 214"/>
                <a:gd name="T44" fmla="+- 0 7487 7278"/>
                <a:gd name="T45" fmla="*/ T44 w 214"/>
                <a:gd name="T46" fmla="+- 0 11561 11370"/>
                <a:gd name="T47" fmla="*/ 11561 h 214"/>
                <a:gd name="T48" fmla="+- 0 7492 7278"/>
                <a:gd name="T49" fmla="*/ T48 w 214"/>
                <a:gd name="T50" fmla="+- 0 11539 11370"/>
                <a:gd name="T51" fmla="*/ 11539 h 214"/>
                <a:gd name="T52" fmla="+- 0 7492 7278"/>
                <a:gd name="T53" fmla="*/ T52 w 214"/>
                <a:gd name="T54" fmla="+- 0 11411 11370"/>
                <a:gd name="T55" fmla="*/ 11411 h 214"/>
                <a:gd name="T56" fmla="+- 0 7484 7278"/>
                <a:gd name="T57" fmla="*/ T56 w 214"/>
                <a:gd name="T58" fmla="+- 0 11390 11370"/>
                <a:gd name="T59" fmla="*/ 11390 h 214"/>
                <a:gd name="T60" fmla="+- 0 7468 7278"/>
                <a:gd name="T61" fmla="*/ T60 w 214"/>
                <a:gd name="T62" fmla="+- 0 11375 11370"/>
                <a:gd name="T63" fmla="*/ 11375 h 214"/>
                <a:gd name="T64" fmla="+- 0 7447 7278"/>
                <a:gd name="T65" fmla="*/ T64 w 214"/>
                <a:gd name="T66" fmla="+- 0 11370 11370"/>
                <a:gd name="T67" fmla="*/ 11370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9" y="0"/>
                  </a:moveTo>
                  <a:lnTo>
                    <a:pt x="41" y="0"/>
                  </a:lnTo>
                  <a:lnTo>
                    <a:pt x="20" y="8"/>
                  </a:lnTo>
                  <a:lnTo>
                    <a:pt x="6" y="24"/>
                  </a:lnTo>
                  <a:lnTo>
                    <a:pt x="0" y="45"/>
                  </a:lnTo>
                  <a:lnTo>
                    <a:pt x="0" y="174"/>
                  </a:lnTo>
                  <a:lnTo>
                    <a:pt x="8" y="194"/>
                  </a:lnTo>
                  <a:lnTo>
                    <a:pt x="24" y="209"/>
                  </a:lnTo>
                  <a:lnTo>
                    <a:pt x="45" y="214"/>
                  </a:lnTo>
                  <a:lnTo>
                    <a:pt x="173" y="214"/>
                  </a:lnTo>
                  <a:lnTo>
                    <a:pt x="194" y="207"/>
                  </a:lnTo>
                  <a:lnTo>
                    <a:pt x="209" y="191"/>
                  </a:lnTo>
                  <a:lnTo>
                    <a:pt x="214" y="169"/>
                  </a:lnTo>
                  <a:lnTo>
                    <a:pt x="214" y="41"/>
                  </a:lnTo>
                  <a:lnTo>
                    <a:pt x="206" y="20"/>
                  </a:lnTo>
                  <a:lnTo>
                    <a:pt x="190" y="5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1302252" y="5790317"/>
            <a:ext cx="167100" cy="184310"/>
            <a:chOff x="7920" y="10941"/>
            <a:chExt cx="214" cy="214"/>
          </a:xfrm>
        </p:grpSpPr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7920" y="10941"/>
              <a:ext cx="214" cy="214"/>
            </a:xfrm>
            <a:custGeom>
              <a:avLst/>
              <a:gdLst>
                <a:gd name="T0" fmla="+- 0 8088 7920"/>
                <a:gd name="T1" fmla="*/ T0 w 214"/>
                <a:gd name="T2" fmla="+- 0 10941 10941"/>
                <a:gd name="T3" fmla="*/ 10941 h 214"/>
                <a:gd name="T4" fmla="+- 0 7960 7920"/>
                <a:gd name="T5" fmla="*/ T4 w 214"/>
                <a:gd name="T6" fmla="+- 0 10941 10941"/>
                <a:gd name="T7" fmla="*/ 10941 h 214"/>
                <a:gd name="T8" fmla="+- 0 7940 7920"/>
                <a:gd name="T9" fmla="*/ T8 w 214"/>
                <a:gd name="T10" fmla="+- 0 10949 10941"/>
                <a:gd name="T11" fmla="*/ 10949 h 214"/>
                <a:gd name="T12" fmla="+- 0 7925 7920"/>
                <a:gd name="T13" fmla="*/ T12 w 214"/>
                <a:gd name="T14" fmla="+- 0 10965 10941"/>
                <a:gd name="T15" fmla="*/ 10965 h 214"/>
                <a:gd name="T16" fmla="+- 0 7920 7920"/>
                <a:gd name="T17" fmla="*/ T16 w 214"/>
                <a:gd name="T18" fmla="+- 0 10986 10941"/>
                <a:gd name="T19" fmla="*/ 10986 h 214"/>
                <a:gd name="T20" fmla="+- 0 7920 7920"/>
                <a:gd name="T21" fmla="*/ T20 w 214"/>
                <a:gd name="T22" fmla="+- 0 11115 10941"/>
                <a:gd name="T23" fmla="*/ 11115 h 214"/>
                <a:gd name="T24" fmla="+- 0 7928 7920"/>
                <a:gd name="T25" fmla="*/ T24 w 214"/>
                <a:gd name="T26" fmla="+- 0 11136 10941"/>
                <a:gd name="T27" fmla="*/ 11136 h 214"/>
                <a:gd name="T28" fmla="+- 0 7944 7920"/>
                <a:gd name="T29" fmla="*/ T28 w 214"/>
                <a:gd name="T30" fmla="+- 0 11150 10941"/>
                <a:gd name="T31" fmla="*/ 11150 h 214"/>
                <a:gd name="T32" fmla="+- 0 7965 7920"/>
                <a:gd name="T33" fmla="*/ T32 w 214"/>
                <a:gd name="T34" fmla="+- 0 11156 10941"/>
                <a:gd name="T35" fmla="*/ 11156 h 214"/>
                <a:gd name="T36" fmla="+- 0 8093 7920"/>
                <a:gd name="T37" fmla="*/ T36 w 214"/>
                <a:gd name="T38" fmla="+- 0 11155 10941"/>
                <a:gd name="T39" fmla="*/ 11155 h 214"/>
                <a:gd name="T40" fmla="+- 0 8114 7920"/>
                <a:gd name="T41" fmla="*/ T40 w 214"/>
                <a:gd name="T42" fmla="+- 0 11148 10941"/>
                <a:gd name="T43" fmla="*/ 11148 h 214"/>
                <a:gd name="T44" fmla="+- 0 8128 7920"/>
                <a:gd name="T45" fmla="*/ T44 w 214"/>
                <a:gd name="T46" fmla="+- 0 11132 10941"/>
                <a:gd name="T47" fmla="*/ 11132 h 214"/>
                <a:gd name="T48" fmla="+- 0 8134 7920"/>
                <a:gd name="T49" fmla="*/ T48 w 214"/>
                <a:gd name="T50" fmla="+- 0 11110 10941"/>
                <a:gd name="T51" fmla="*/ 11110 h 214"/>
                <a:gd name="T52" fmla="+- 0 8133 7920"/>
                <a:gd name="T53" fmla="*/ T52 w 214"/>
                <a:gd name="T54" fmla="+- 0 10982 10941"/>
                <a:gd name="T55" fmla="*/ 10982 h 214"/>
                <a:gd name="T56" fmla="+- 0 8126 7920"/>
                <a:gd name="T57" fmla="*/ T56 w 214"/>
                <a:gd name="T58" fmla="+- 0 10961 10941"/>
                <a:gd name="T59" fmla="*/ 10961 h 214"/>
                <a:gd name="T60" fmla="+- 0 8110 7920"/>
                <a:gd name="T61" fmla="*/ T60 w 214"/>
                <a:gd name="T62" fmla="+- 0 10947 10941"/>
                <a:gd name="T63" fmla="*/ 10947 h 214"/>
                <a:gd name="T64" fmla="+- 0 8088 7920"/>
                <a:gd name="T65" fmla="*/ T64 w 214"/>
                <a:gd name="T66" fmla="+- 0 10941 10941"/>
                <a:gd name="T67" fmla="*/ 10941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8" y="0"/>
                  </a:moveTo>
                  <a:lnTo>
                    <a:pt x="40" y="0"/>
                  </a:lnTo>
                  <a:lnTo>
                    <a:pt x="20" y="8"/>
                  </a:lnTo>
                  <a:lnTo>
                    <a:pt x="5" y="24"/>
                  </a:lnTo>
                  <a:lnTo>
                    <a:pt x="0" y="45"/>
                  </a:lnTo>
                  <a:lnTo>
                    <a:pt x="0" y="174"/>
                  </a:lnTo>
                  <a:lnTo>
                    <a:pt x="8" y="195"/>
                  </a:lnTo>
                  <a:lnTo>
                    <a:pt x="24" y="209"/>
                  </a:lnTo>
                  <a:lnTo>
                    <a:pt x="45" y="215"/>
                  </a:lnTo>
                  <a:lnTo>
                    <a:pt x="173" y="214"/>
                  </a:lnTo>
                  <a:lnTo>
                    <a:pt x="194" y="207"/>
                  </a:lnTo>
                  <a:lnTo>
                    <a:pt x="208" y="191"/>
                  </a:lnTo>
                  <a:lnTo>
                    <a:pt x="214" y="169"/>
                  </a:lnTo>
                  <a:lnTo>
                    <a:pt x="213" y="41"/>
                  </a:lnTo>
                  <a:lnTo>
                    <a:pt x="206" y="20"/>
                  </a:lnTo>
                  <a:lnTo>
                    <a:pt x="190" y="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D92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10305482" y="5976795"/>
            <a:ext cx="165156" cy="184310"/>
            <a:chOff x="6637" y="11156"/>
            <a:chExt cx="214" cy="214"/>
          </a:xfrm>
        </p:grpSpPr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6637" y="11156"/>
              <a:ext cx="214" cy="214"/>
            </a:xfrm>
            <a:custGeom>
              <a:avLst/>
              <a:gdLst>
                <a:gd name="T0" fmla="+- 0 6806 6637"/>
                <a:gd name="T1" fmla="*/ T0 w 214"/>
                <a:gd name="T2" fmla="+- 0 11156 11156"/>
                <a:gd name="T3" fmla="*/ 11156 h 214"/>
                <a:gd name="T4" fmla="+- 0 6678 6637"/>
                <a:gd name="T5" fmla="*/ T4 w 214"/>
                <a:gd name="T6" fmla="+- 0 11156 11156"/>
                <a:gd name="T7" fmla="*/ 11156 h 214"/>
                <a:gd name="T8" fmla="+- 0 6657 6637"/>
                <a:gd name="T9" fmla="*/ T8 w 214"/>
                <a:gd name="T10" fmla="+- 0 11163 11156"/>
                <a:gd name="T11" fmla="*/ 11163 h 214"/>
                <a:gd name="T12" fmla="+- 0 6643 6637"/>
                <a:gd name="T13" fmla="*/ T12 w 214"/>
                <a:gd name="T14" fmla="+- 0 11179 11156"/>
                <a:gd name="T15" fmla="*/ 11179 h 214"/>
                <a:gd name="T16" fmla="+- 0 6637 6637"/>
                <a:gd name="T17" fmla="*/ T16 w 214"/>
                <a:gd name="T18" fmla="+- 0 11201 11156"/>
                <a:gd name="T19" fmla="*/ 11201 h 214"/>
                <a:gd name="T20" fmla="+- 0 6638 6637"/>
                <a:gd name="T21" fmla="*/ T20 w 214"/>
                <a:gd name="T22" fmla="+- 0 11329 11156"/>
                <a:gd name="T23" fmla="*/ 11329 h 214"/>
                <a:gd name="T24" fmla="+- 0 6645 6637"/>
                <a:gd name="T25" fmla="*/ T24 w 214"/>
                <a:gd name="T26" fmla="+- 0 11350 11156"/>
                <a:gd name="T27" fmla="*/ 11350 h 214"/>
                <a:gd name="T28" fmla="+- 0 6661 6637"/>
                <a:gd name="T29" fmla="*/ T28 w 214"/>
                <a:gd name="T30" fmla="+- 0 11364 11156"/>
                <a:gd name="T31" fmla="*/ 11364 h 214"/>
                <a:gd name="T32" fmla="+- 0 6683 6637"/>
                <a:gd name="T33" fmla="*/ T32 w 214"/>
                <a:gd name="T34" fmla="+- 0 11370 11156"/>
                <a:gd name="T35" fmla="*/ 11370 h 214"/>
                <a:gd name="T36" fmla="+- 0 6811 6637"/>
                <a:gd name="T37" fmla="*/ T36 w 214"/>
                <a:gd name="T38" fmla="+- 0 11370 11156"/>
                <a:gd name="T39" fmla="*/ 11370 h 214"/>
                <a:gd name="T40" fmla="+- 0 6831 6637"/>
                <a:gd name="T41" fmla="*/ T40 w 214"/>
                <a:gd name="T42" fmla="+- 0 11362 11156"/>
                <a:gd name="T43" fmla="*/ 11362 h 214"/>
                <a:gd name="T44" fmla="+- 0 6846 6637"/>
                <a:gd name="T45" fmla="*/ T44 w 214"/>
                <a:gd name="T46" fmla="+- 0 11346 11156"/>
                <a:gd name="T47" fmla="*/ 11346 h 214"/>
                <a:gd name="T48" fmla="+- 0 6851 6637"/>
                <a:gd name="T49" fmla="*/ T48 w 214"/>
                <a:gd name="T50" fmla="+- 0 11325 11156"/>
                <a:gd name="T51" fmla="*/ 11325 h 214"/>
                <a:gd name="T52" fmla="+- 0 6851 6637"/>
                <a:gd name="T53" fmla="*/ T52 w 214"/>
                <a:gd name="T54" fmla="+- 0 11196 11156"/>
                <a:gd name="T55" fmla="*/ 11196 h 214"/>
                <a:gd name="T56" fmla="+- 0 6843 6637"/>
                <a:gd name="T57" fmla="*/ T56 w 214"/>
                <a:gd name="T58" fmla="+- 0 11175 11156"/>
                <a:gd name="T59" fmla="*/ 11175 h 214"/>
                <a:gd name="T60" fmla="+- 0 6827 6637"/>
                <a:gd name="T61" fmla="*/ T60 w 214"/>
                <a:gd name="T62" fmla="+- 0 11161 11156"/>
                <a:gd name="T63" fmla="*/ 11161 h 214"/>
                <a:gd name="T64" fmla="+- 0 6806 6637"/>
                <a:gd name="T65" fmla="*/ T64 w 214"/>
                <a:gd name="T66" fmla="+- 0 11156 11156"/>
                <a:gd name="T67" fmla="*/ 11156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9" y="0"/>
                  </a:moveTo>
                  <a:lnTo>
                    <a:pt x="41" y="0"/>
                  </a:lnTo>
                  <a:lnTo>
                    <a:pt x="20" y="7"/>
                  </a:lnTo>
                  <a:lnTo>
                    <a:pt x="6" y="23"/>
                  </a:lnTo>
                  <a:lnTo>
                    <a:pt x="0" y="45"/>
                  </a:lnTo>
                  <a:lnTo>
                    <a:pt x="1" y="173"/>
                  </a:lnTo>
                  <a:lnTo>
                    <a:pt x="8" y="194"/>
                  </a:lnTo>
                  <a:lnTo>
                    <a:pt x="24" y="208"/>
                  </a:lnTo>
                  <a:lnTo>
                    <a:pt x="46" y="214"/>
                  </a:lnTo>
                  <a:lnTo>
                    <a:pt x="174" y="214"/>
                  </a:lnTo>
                  <a:lnTo>
                    <a:pt x="194" y="206"/>
                  </a:lnTo>
                  <a:lnTo>
                    <a:pt x="209" y="190"/>
                  </a:lnTo>
                  <a:lnTo>
                    <a:pt x="214" y="169"/>
                  </a:lnTo>
                  <a:lnTo>
                    <a:pt x="214" y="40"/>
                  </a:lnTo>
                  <a:lnTo>
                    <a:pt x="206" y="19"/>
                  </a:lnTo>
                  <a:lnTo>
                    <a:pt x="190" y="5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5" name="Group 21"/>
          <p:cNvGrpSpPr>
            <a:grpSpLocks/>
          </p:cNvGrpSpPr>
          <p:nvPr/>
        </p:nvGrpSpPr>
        <p:grpSpPr bwMode="auto">
          <a:xfrm>
            <a:off x="10470638" y="5976795"/>
            <a:ext cx="167100" cy="184310"/>
            <a:chOff x="6851" y="11156"/>
            <a:chExt cx="214" cy="214"/>
          </a:xfrm>
        </p:grpSpPr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6851" y="11156"/>
              <a:ext cx="214" cy="214"/>
            </a:xfrm>
            <a:custGeom>
              <a:avLst/>
              <a:gdLst>
                <a:gd name="T0" fmla="+- 0 7020 6851"/>
                <a:gd name="T1" fmla="*/ T0 w 214"/>
                <a:gd name="T2" fmla="+- 0 11156 11156"/>
                <a:gd name="T3" fmla="*/ 11156 h 214"/>
                <a:gd name="T4" fmla="+- 0 6892 6851"/>
                <a:gd name="T5" fmla="*/ T4 w 214"/>
                <a:gd name="T6" fmla="+- 0 11156 11156"/>
                <a:gd name="T7" fmla="*/ 11156 h 214"/>
                <a:gd name="T8" fmla="+- 0 6871 6851"/>
                <a:gd name="T9" fmla="*/ T8 w 214"/>
                <a:gd name="T10" fmla="+- 0 11163 11156"/>
                <a:gd name="T11" fmla="*/ 11163 h 214"/>
                <a:gd name="T12" fmla="+- 0 6857 6851"/>
                <a:gd name="T13" fmla="*/ T12 w 214"/>
                <a:gd name="T14" fmla="+- 0 11179 11156"/>
                <a:gd name="T15" fmla="*/ 11179 h 214"/>
                <a:gd name="T16" fmla="+- 0 6851 6851"/>
                <a:gd name="T17" fmla="*/ T16 w 214"/>
                <a:gd name="T18" fmla="+- 0 11201 11156"/>
                <a:gd name="T19" fmla="*/ 11201 h 214"/>
                <a:gd name="T20" fmla="+- 0 6851 6851"/>
                <a:gd name="T21" fmla="*/ T20 w 214"/>
                <a:gd name="T22" fmla="+- 0 11329 11156"/>
                <a:gd name="T23" fmla="*/ 11329 h 214"/>
                <a:gd name="T24" fmla="+- 0 6859 6851"/>
                <a:gd name="T25" fmla="*/ T24 w 214"/>
                <a:gd name="T26" fmla="+- 0 11350 11156"/>
                <a:gd name="T27" fmla="*/ 11350 h 214"/>
                <a:gd name="T28" fmla="+- 0 6875 6851"/>
                <a:gd name="T29" fmla="*/ T28 w 214"/>
                <a:gd name="T30" fmla="+- 0 11364 11156"/>
                <a:gd name="T31" fmla="*/ 11364 h 214"/>
                <a:gd name="T32" fmla="+- 0 6896 6851"/>
                <a:gd name="T33" fmla="*/ T32 w 214"/>
                <a:gd name="T34" fmla="+- 0 11370 11156"/>
                <a:gd name="T35" fmla="*/ 11370 h 214"/>
                <a:gd name="T36" fmla="+- 0 7024 6851"/>
                <a:gd name="T37" fmla="*/ T36 w 214"/>
                <a:gd name="T38" fmla="+- 0 11370 11156"/>
                <a:gd name="T39" fmla="*/ 11370 h 214"/>
                <a:gd name="T40" fmla="+- 0 7045 6851"/>
                <a:gd name="T41" fmla="*/ T40 w 214"/>
                <a:gd name="T42" fmla="+- 0 11362 11156"/>
                <a:gd name="T43" fmla="*/ 11362 h 214"/>
                <a:gd name="T44" fmla="+- 0 7059 6851"/>
                <a:gd name="T45" fmla="*/ T44 w 214"/>
                <a:gd name="T46" fmla="+- 0 11346 11156"/>
                <a:gd name="T47" fmla="*/ 11346 h 214"/>
                <a:gd name="T48" fmla="+- 0 7065 6851"/>
                <a:gd name="T49" fmla="*/ T48 w 214"/>
                <a:gd name="T50" fmla="+- 0 11325 11156"/>
                <a:gd name="T51" fmla="*/ 11325 h 214"/>
                <a:gd name="T52" fmla="+- 0 7065 6851"/>
                <a:gd name="T53" fmla="*/ T52 w 214"/>
                <a:gd name="T54" fmla="+- 0 11196 11156"/>
                <a:gd name="T55" fmla="*/ 11196 h 214"/>
                <a:gd name="T56" fmla="+- 0 7057 6851"/>
                <a:gd name="T57" fmla="*/ T56 w 214"/>
                <a:gd name="T58" fmla="+- 0 11176 11156"/>
                <a:gd name="T59" fmla="*/ 11176 h 214"/>
                <a:gd name="T60" fmla="+- 0 7041 6851"/>
                <a:gd name="T61" fmla="*/ T60 w 214"/>
                <a:gd name="T62" fmla="+- 0 11161 11156"/>
                <a:gd name="T63" fmla="*/ 11161 h 214"/>
                <a:gd name="T64" fmla="+- 0 7020 6851"/>
                <a:gd name="T65" fmla="*/ T64 w 214"/>
                <a:gd name="T66" fmla="+- 0 11156 11156"/>
                <a:gd name="T67" fmla="*/ 11156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9" y="0"/>
                  </a:moveTo>
                  <a:lnTo>
                    <a:pt x="41" y="0"/>
                  </a:lnTo>
                  <a:lnTo>
                    <a:pt x="20" y="7"/>
                  </a:lnTo>
                  <a:lnTo>
                    <a:pt x="6" y="23"/>
                  </a:lnTo>
                  <a:lnTo>
                    <a:pt x="0" y="45"/>
                  </a:lnTo>
                  <a:lnTo>
                    <a:pt x="0" y="173"/>
                  </a:lnTo>
                  <a:lnTo>
                    <a:pt x="8" y="194"/>
                  </a:lnTo>
                  <a:lnTo>
                    <a:pt x="24" y="208"/>
                  </a:lnTo>
                  <a:lnTo>
                    <a:pt x="45" y="214"/>
                  </a:lnTo>
                  <a:lnTo>
                    <a:pt x="173" y="214"/>
                  </a:lnTo>
                  <a:lnTo>
                    <a:pt x="194" y="206"/>
                  </a:lnTo>
                  <a:lnTo>
                    <a:pt x="208" y="190"/>
                  </a:lnTo>
                  <a:lnTo>
                    <a:pt x="214" y="169"/>
                  </a:lnTo>
                  <a:lnTo>
                    <a:pt x="214" y="40"/>
                  </a:lnTo>
                  <a:lnTo>
                    <a:pt x="206" y="20"/>
                  </a:lnTo>
                  <a:lnTo>
                    <a:pt x="190" y="5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7" name="Group 23"/>
          <p:cNvGrpSpPr>
            <a:grpSpLocks/>
          </p:cNvGrpSpPr>
          <p:nvPr/>
        </p:nvGrpSpPr>
        <p:grpSpPr bwMode="auto">
          <a:xfrm>
            <a:off x="10969996" y="5976795"/>
            <a:ext cx="165156" cy="184310"/>
            <a:chOff x="7492" y="11156"/>
            <a:chExt cx="214" cy="214"/>
          </a:xfrm>
        </p:grpSpPr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7492" y="11156"/>
              <a:ext cx="214" cy="214"/>
            </a:xfrm>
            <a:custGeom>
              <a:avLst/>
              <a:gdLst>
                <a:gd name="T0" fmla="+- 0 7661 7492"/>
                <a:gd name="T1" fmla="*/ T0 w 214"/>
                <a:gd name="T2" fmla="+- 0 11156 11156"/>
                <a:gd name="T3" fmla="*/ 11156 h 214"/>
                <a:gd name="T4" fmla="+- 0 7533 7492"/>
                <a:gd name="T5" fmla="*/ T4 w 214"/>
                <a:gd name="T6" fmla="+- 0 11156 11156"/>
                <a:gd name="T7" fmla="*/ 11156 h 214"/>
                <a:gd name="T8" fmla="+- 0 7512 7492"/>
                <a:gd name="T9" fmla="*/ T8 w 214"/>
                <a:gd name="T10" fmla="+- 0 11163 11156"/>
                <a:gd name="T11" fmla="*/ 11163 h 214"/>
                <a:gd name="T12" fmla="+- 0 7498 7492"/>
                <a:gd name="T13" fmla="*/ T12 w 214"/>
                <a:gd name="T14" fmla="+- 0 11179 11156"/>
                <a:gd name="T15" fmla="*/ 11179 h 214"/>
                <a:gd name="T16" fmla="+- 0 7492 7492"/>
                <a:gd name="T17" fmla="*/ T16 w 214"/>
                <a:gd name="T18" fmla="+- 0 11201 11156"/>
                <a:gd name="T19" fmla="*/ 11201 h 214"/>
                <a:gd name="T20" fmla="+- 0 7493 7492"/>
                <a:gd name="T21" fmla="*/ T20 w 214"/>
                <a:gd name="T22" fmla="+- 0 11329 11156"/>
                <a:gd name="T23" fmla="*/ 11329 h 214"/>
                <a:gd name="T24" fmla="+- 0 7500 7492"/>
                <a:gd name="T25" fmla="*/ T24 w 214"/>
                <a:gd name="T26" fmla="+- 0 11350 11156"/>
                <a:gd name="T27" fmla="*/ 11350 h 214"/>
                <a:gd name="T28" fmla="+- 0 7516 7492"/>
                <a:gd name="T29" fmla="*/ T28 w 214"/>
                <a:gd name="T30" fmla="+- 0 11364 11156"/>
                <a:gd name="T31" fmla="*/ 11364 h 214"/>
                <a:gd name="T32" fmla="+- 0 7538 7492"/>
                <a:gd name="T33" fmla="*/ T32 w 214"/>
                <a:gd name="T34" fmla="+- 0 11370 11156"/>
                <a:gd name="T35" fmla="*/ 11370 h 214"/>
                <a:gd name="T36" fmla="+- 0 7666 7492"/>
                <a:gd name="T37" fmla="*/ T36 w 214"/>
                <a:gd name="T38" fmla="+- 0 11370 11156"/>
                <a:gd name="T39" fmla="*/ 11370 h 214"/>
                <a:gd name="T40" fmla="+- 0 7686 7492"/>
                <a:gd name="T41" fmla="*/ T40 w 214"/>
                <a:gd name="T42" fmla="+- 0 11362 11156"/>
                <a:gd name="T43" fmla="*/ 11362 h 214"/>
                <a:gd name="T44" fmla="+- 0 7701 7492"/>
                <a:gd name="T45" fmla="*/ T44 w 214"/>
                <a:gd name="T46" fmla="+- 0 11346 11156"/>
                <a:gd name="T47" fmla="*/ 11346 h 214"/>
                <a:gd name="T48" fmla="+- 0 7706 7492"/>
                <a:gd name="T49" fmla="*/ T48 w 214"/>
                <a:gd name="T50" fmla="+- 0 11325 11156"/>
                <a:gd name="T51" fmla="*/ 11325 h 214"/>
                <a:gd name="T52" fmla="+- 0 7706 7492"/>
                <a:gd name="T53" fmla="*/ T52 w 214"/>
                <a:gd name="T54" fmla="+- 0 11196 11156"/>
                <a:gd name="T55" fmla="*/ 11196 h 214"/>
                <a:gd name="T56" fmla="+- 0 7698 7492"/>
                <a:gd name="T57" fmla="*/ T56 w 214"/>
                <a:gd name="T58" fmla="+- 0 11176 11156"/>
                <a:gd name="T59" fmla="*/ 11176 h 214"/>
                <a:gd name="T60" fmla="+- 0 7682 7492"/>
                <a:gd name="T61" fmla="*/ T60 w 214"/>
                <a:gd name="T62" fmla="+- 0 11161 11156"/>
                <a:gd name="T63" fmla="*/ 11161 h 214"/>
                <a:gd name="T64" fmla="+- 0 7661 7492"/>
                <a:gd name="T65" fmla="*/ T64 w 214"/>
                <a:gd name="T66" fmla="+- 0 11156 11156"/>
                <a:gd name="T67" fmla="*/ 11156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9" y="0"/>
                  </a:moveTo>
                  <a:lnTo>
                    <a:pt x="41" y="0"/>
                  </a:lnTo>
                  <a:lnTo>
                    <a:pt x="20" y="7"/>
                  </a:lnTo>
                  <a:lnTo>
                    <a:pt x="6" y="23"/>
                  </a:lnTo>
                  <a:lnTo>
                    <a:pt x="0" y="45"/>
                  </a:lnTo>
                  <a:lnTo>
                    <a:pt x="1" y="173"/>
                  </a:lnTo>
                  <a:lnTo>
                    <a:pt x="8" y="194"/>
                  </a:lnTo>
                  <a:lnTo>
                    <a:pt x="24" y="208"/>
                  </a:lnTo>
                  <a:lnTo>
                    <a:pt x="46" y="214"/>
                  </a:lnTo>
                  <a:lnTo>
                    <a:pt x="174" y="214"/>
                  </a:lnTo>
                  <a:lnTo>
                    <a:pt x="194" y="206"/>
                  </a:lnTo>
                  <a:lnTo>
                    <a:pt x="209" y="190"/>
                  </a:lnTo>
                  <a:lnTo>
                    <a:pt x="214" y="169"/>
                  </a:lnTo>
                  <a:lnTo>
                    <a:pt x="214" y="40"/>
                  </a:lnTo>
                  <a:lnTo>
                    <a:pt x="206" y="20"/>
                  </a:lnTo>
                  <a:lnTo>
                    <a:pt x="190" y="5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11302252" y="5976795"/>
            <a:ext cx="167100" cy="184310"/>
            <a:chOff x="7920" y="11156"/>
            <a:chExt cx="214" cy="214"/>
          </a:xfrm>
        </p:grpSpPr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7920" y="11156"/>
              <a:ext cx="214" cy="214"/>
            </a:xfrm>
            <a:custGeom>
              <a:avLst/>
              <a:gdLst>
                <a:gd name="T0" fmla="+- 0 8088 7920"/>
                <a:gd name="T1" fmla="*/ T0 w 214"/>
                <a:gd name="T2" fmla="+- 0 11156 11156"/>
                <a:gd name="T3" fmla="*/ 11156 h 214"/>
                <a:gd name="T4" fmla="+- 0 7960 7920"/>
                <a:gd name="T5" fmla="*/ T4 w 214"/>
                <a:gd name="T6" fmla="+- 0 11156 11156"/>
                <a:gd name="T7" fmla="*/ 11156 h 214"/>
                <a:gd name="T8" fmla="+- 0 7940 7920"/>
                <a:gd name="T9" fmla="*/ T8 w 214"/>
                <a:gd name="T10" fmla="+- 0 11163 11156"/>
                <a:gd name="T11" fmla="*/ 11163 h 214"/>
                <a:gd name="T12" fmla="+- 0 7925 7920"/>
                <a:gd name="T13" fmla="*/ T12 w 214"/>
                <a:gd name="T14" fmla="+- 0 11179 11156"/>
                <a:gd name="T15" fmla="*/ 11179 h 214"/>
                <a:gd name="T16" fmla="+- 0 7920 7920"/>
                <a:gd name="T17" fmla="*/ T16 w 214"/>
                <a:gd name="T18" fmla="+- 0 11201 11156"/>
                <a:gd name="T19" fmla="*/ 11201 h 214"/>
                <a:gd name="T20" fmla="+- 0 7920 7920"/>
                <a:gd name="T21" fmla="*/ T20 w 214"/>
                <a:gd name="T22" fmla="+- 0 11329 11156"/>
                <a:gd name="T23" fmla="*/ 11329 h 214"/>
                <a:gd name="T24" fmla="+- 0 7928 7920"/>
                <a:gd name="T25" fmla="*/ T24 w 214"/>
                <a:gd name="T26" fmla="+- 0 11350 11156"/>
                <a:gd name="T27" fmla="*/ 11350 h 214"/>
                <a:gd name="T28" fmla="+- 0 7944 7920"/>
                <a:gd name="T29" fmla="*/ T28 w 214"/>
                <a:gd name="T30" fmla="+- 0 11364 11156"/>
                <a:gd name="T31" fmla="*/ 11364 h 214"/>
                <a:gd name="T32" fmla="+- 0 7965 7920"/>
                <a:gd name="T33" fmla="*/ T32 w 214"/>
                <a:gd name="T34" fmla="+- 0 11370 11156"/>
                <a:gd name="T35" fmla="*/ 11370 h 214"/>
                <a:gd name="T36" fmla="+- 0 8093 7920"/>
                <a:gd name="T37" fmla="*/ T36 w 214"/>
                <a:gd name="T38" fmla="+- 0 11370 11156"/>
                <a:gd name="T39" fmla="*/ 11370 h 214"/>
                <a:gd name="T40" fmla="+- 0 8114 7920"/>
                <a:gd name="T41" fmla="*/ T40 w 214"/>
                <a:gd name="T42" fmla="+- 0 11362 11156"/>
                <a:gd name="T43" fmla="*/ 11362 h 214"/>
                <a:gd name="T44" fmla="+- 0 8128 7920"/>
                <a:gd name="T45" fmla="*/ T44 w 214"/>
                <a:gd name="T46" fmla="+- 0 11346 11156"/>
                <a:gd name="T47" fmla="*/ 11346 h 214"/>
                <a:gd name="T48" fmla="+- 0 8134 7920"/>
                <a:gd name="T49" fmla="*/ T48 w 214"/>
                <a:gd name="T50" fmla="+- 0 11325 11156"/>
                <a:gd name="T51" fmla="*/ 11325 h 214"/>
                <a:gd name="T52" fmla="+- 0 8133 7920"/>
                <a:gd name="T53" fmla="*/ T52 w 214"/>
                <a:gd name="T54" fmla="+- 0 11196 11156"/>
                <a:gd name="T55" fmla="*/ 11196 h 214"/>
                <a:gd name="T56" fmla="+- 0 8126 7920"/>
                <a:gd name="T57" fmla="*/ T56 w 214"/>
                <a:gd name="T58" fmla="+- 0 11176 11156"/>
                <a:gd name="T59" fmla="*/ 11176 h 214"/>
                <a:gd name="T60" fmla="+- 0 8110 7920"/>
                <a:gd name="T61" fmla="*/ T60 w 214"/>
                <a:gd name="T62" fmla="+- 0 11161 11156"/>
                <a:gd name="T63" fmla="*/ 11161 h 214"/>
                <a:gd name="T64" fmla="+- 0 8088 7920"/>
                <a:gd name="T65" fmla="*/ T64 w 214"/>
                <a:gd name="T66" fmla="+- 0 11156 11156"/>
                <a:gd name="T67" fmla="*/ 11156 h 2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14" h="214">
                  <a:moveTo>
                    <a:pt x="168" y="0"/>
                  </a:moveTo>
                  <a:lnTo>
                    <a:pt x="40" y="0"/>
                  </a:lnTo>
                  <a:lnTo>
                    <a:pt x="20" y="7"/>
                  </a:lnTo>
                  <a:lnTo>
                    <a:pt x="5" y="23"/>
                  </a:lnTo>
                  <a:lnTo>
                    <a:pt x="0" y="45"/>
                  </a:lnTo>
                  <a:lnTo>
                    <a:pt x="0" y="173"/>
                  </a:lnTo>
                  <a:lnTo>
                    <a:pt x="8" y="194"/>
                  </a:lnTo>
                  <a:lnTo>
                    <a:pt x="24" y="208"/>
                  </a:lnTo>
                  <a:lnTo>
                    <a:pt x="45" y="214"/>
                  </a:lnTo>
                  <a:lnTo>
                    <a:pt x="173" y="214"/>
                  </a:lnTo>
                  <a:lnTo>
                    <a:pt x="194" y="206"/>
                  </a:lnTo>
                  <a:lnTo>
                    <a:pt x="208" y="190"/>
                  </a:lnTo>
                  <a:lnTo>
                    <a:pt x="214" y="169"/>
                  </a:lnTo>
                  <a:lnTo>
                    <a:pt x="213" y="40"/>
                  </a:lnTo>
                  <a:lnTo>
                    <a:pt x="206" y="20"/>
                  </a:lnTo>
                  <a:lnTo>
                    <a:pt x="190" y="5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82" name="object 2"/>
          <p:cNvSpPr txBox="1"/>
          <p:nvPr/>
        </p:nvSpPr>
        <p:spPr>
          <a:xfrm>
            <a:off x="5137568" y="3184444"/>
            <a:ext cx="1321435" cy="200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1"/>
            <a:r>
              <a:rPr sz="1200" spc="120" dirty="0">
                <a:solidFill>
                  <a:srgbClr val="D92C29"/>
                </a:solidFill>
                <a:latin typeface="Arial"/>
                <a:cs typeface="Arial"/>
                <a:hlinkClick r:id="rId7"/>
              </a:rPr>
              <a:t>ww</a:t>
            </a:r>
            <a:r>
              <a:rPr sz="1200" spc="90" dirty="0">
                <a:solidFill>
                  <a:srgbClr val="D92C29"/>
                </a:solidFill>
                <a:latin typeface="Arial"/>
                <a:cs typeface="Arial"/>
                <a:hlinkClick r:id="rId7"/>
              </a:rPr>
              <a:t>w</a:t>
            </a:r>
            <a:r>
              <a:rPr sz="1200" spc="10" dirty="0">
                <a:solidFill>
                  <a:srgbClr val="D92C29"/>
                </a:solidFill>
                <a:latin typeface="Arial"/>
                <a:cs typeface="Arial"/>
                <a:hlinkClick r:id="rId7"/>
              </a:rPr>
              <a:t>.</a:t>
            </a:r>
            <a:r>
              <a:rPr sz="1200" spc="-10" dirty="0">
                <a:solidFill>
                  <a:srgbClr val="D92C29"/>
                </a:solidFill>
                <a:latin typeface="Arial"/>
                <a:cs typeface="Arial"/>
                <a:hlinkClick r:id="rId7"/>
              </a:rPr>
              <a:t>r</a:t>
            </a:r>
            <a:r>
              <a:rPr sz="1200" spc="5" dirty="0">
                <a:solidFill>
                  <a:srgbClr val="D92C29"/>
                </a:solidFill>
                <a:latin typeface="Arial"/>
                <a:cs typeface="Arial"/>
                <a:hlinkClick r:id="rId7"/>
              </a:rPr>
              <a:t>evul.</a:t>
            </a:r>
            <a:r>
              <a:rPr sz="1200" spc="-5" dirty="0">
                <a:solidFill>
                  <a:srgbClr val="D92C29"/>
                </a:solidFill>
                <a:latin typeface="Arial"/>
                <a:cs typeface="Arial"/>
                <a:hlinkClick r:id="rId7"/>
              </a:rPr>
              <a:t>c</a:t>
            </a:r>
            <a:r>
              <a:rPr sz="1200" dirty="0">
                <a:solidFill>
                  <a:srgbClr val="D92C29"/>
                </a:solidFill>
                <a:latin typeface="Arial"/>
                <a:cs typeface="Arial"/>
                <a:hlinkClick r:id="rId7"/>
              </a:rPr>
              <a:t>om.ua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3" name="object 3"/>
          <p:cNvSpPr/>
          <p:nvPr/>
        </p:nvSpPr>
        <p:spPr>
          <a:xfrm>
            <a:off x="5345163" y="3611351"/>
            <a:ext cx="906246" cy="9062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16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2686050"/>
            <a:ext cx="4324350" cy="432435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9220201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Composition.</a:t>
            </a:r>
            <a:endParaRPr lang="ru-RU" b="1" dirty="0"/>
          </a:p>
          <a:p>
            <a:r>
              <a:rPr lang="en-US" dirty="0"/>
              <a:t>Chitosan </a:t>
            </a:r>
            <a:r>
              <a:rPr lang="en-US" dirty="0" smtClean="0"/>
              <a:t>(non-woven naturally occurring material)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11,2 </a:t>
            </a:r>
            <a:r>
              <a:rPr lang="en-US" dirty="0" err="1" smtClean="0"/>
              <a:t>sm</a:t>
            </a:r>
            <a:r>
              <a:rPr lang="ru-RU" dirty="0" smtClean="0"/>
              <a:t> </a:t>
            </a:r>
            <a:r>
              <a:rPr lang="ru-RU" dirty="0"/>
              <a:t>* </a:t>
            </a:r>
            <a:r>
              <a:rPr lang="ru-RU" dirty="0" smtClean="0"/>
              <a:t>1,82</a:t>
            </a:r>
            <a:r>
              <a:rPr lang="en-US" dirty="0" smtClean="0"/>
              <a:t> </a:t>
            </a:r>
            <a:r>
              <a:rPr lang="ru-RU" dirty="0" smtClean="0"/>
              <a:t>м </a:t>
            </a:r>
            <a:r>
              <a:rPr lang="ru-RU" dirty="0"/>
              <a:t>= 2,04 </a:t>
            </a:r>
            <a:r>
              <a:rPr lang="en-US" dirty="0" smtClean="0"/>
              <a:t>m</a:t>
            </a:r>
            <a:r>
              <a:rPr lang="ru-RU" baseline="30000" dirty="0" smtClean="0"/>
              <a:t>2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en-US" dirty="0" smtClean="0"/>
              <a:t>Density</a:t>
            </a:r>
            <a:r>
              <a:rPr lang="ru-RU" dirty="0" smtClean="0"/>
              <a:t> </a:t>
            </a:r>
            <a:r>
              <a:rPr lang="ru-RU" dirty="0"/>
              <a:t>70 </a:t>
            </a:r>
            <a:r>
              <a:rPr lang="en-US" dirty="0" smtClean="0"/>
              <a:t>g</a:t>
            </a:r>
            <a:r>
              <a:rPr lang="ru-RU" dirty="0" smtClean="0"/>
              <a:t>/</a:t>
            </a:r>
            <a:r>
              <a:rPr lang="en-US" dirty="0" smtClean="0"/>
              <a:t>m</a:t>
            </a:r>
            <a:r>
              <a:rPr lang="ru-RU" dirty="0" smtClean="0"/>
              <a:t>. </a:t>
            </a:r>
            <a:r>
              <a:rPr lang="en-US" b="1" dirty="0"/>
              <a:t>Material </a:t>
            </a:r>
            <a:r>
              <a:rPr lang="en-US" b="1" dirty="0" smtClean="0"/>
              <a:t>weight</a:t>
            </a:r>
            <a:r>
              <a:rPr lang="ru-RU" b="1" dirty="0" smtClean="0"/>
              <a:t> ~ </a:t>
            </a:r>
            <a:r>
              <a:rPr lang="ru-RU" b="1" dirty="0" smtClean="0"/>
              <a:t>125</a:t>
            </a:r>
            <a:r>
              <a:rPr lang="en-US" b="1" dirty="0" smtClean="0"/>
              <a:t> g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After 24 hours, chitosan disintegrates to polysaccharides, and eliminates from the wound in a natural way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en-US" sz="4800" b="1" dirty="0">
                <a:solidFill>
                  <a:srgbClr val="00B050"/>
                </a:solidFill>
              </a:rPr>
              <a:t>STERILE</a:t>
            </a:r>
            <a:r>
              <a:rPr lang="ru-RU" sz="4800" b="1" dirty="0" smtClean="0">
                <a:solidFill>
                  <a:srgbClr val="00B050"/>
                </a:solidFill>
              </a:rPr>
              <a:t>!</a:t>
            </a:r>
            <a:endParaRPr lang="ru-RU" sz="4800" b="1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38199" y="270679"/>
            <a:ext cx="6145132" cy="1323439"/>
            <a:chOff x="2961210" y="156871"/>
            <a:chExt cx="4882963" cy="132343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961210" y="156871"/>
              <a:ext cx="2914611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REVUL</a:t>
              </a:r>
              <a:r>
                <a:rPr lang="uk-UA" sz="8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® </a:t>
              </a:r>
              <a:endParaRPr lang="uk-UA" sz="8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911724" y="356926"/>
              <a:ext cx="193244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0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HEMOSTATIC</a:t>
              </a:r>
            </a:p>
            <a:p>
              <a:r>
                <a:rPr lang="en-US" sz="30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DRESSING</a:t>
              </a:r>
              <a:endParaRPr lang="uk-UA" sz="3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372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Mechanism of </a:t>
            </a:r>
            <a:r>
              <a:rPr lang="en-US" dirty="0" smtClean="0">
                <a:solidFill>
                  <a:srgbClr val="C00000"/>
                </a:solidFill>
              </a:rPr>
              <a:t>action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1003"/>
            <a:ext cx="10325669" cy="5308979"/>
          </a:xfrm>
        </p:spPr>
        <p:txBody>
          <a:bodyPr>
            <a:normAutofit/>
          </a:bodyPr>
          <a:lstStyle/>
          <a:p>
            <a:r>
              <a:rPr lang="en-US" dirty="0"/>
              <a:t>Chitosan is a cationic polysaccharide with high sorption properties.</a:t>
            </a:r>
          </a:p>
          <a:p>
            <a:r>
              <a:rPr lang="en-US" dirty="0"/>
              <a:t>The </a:t>
            </a:r>
            <a:r>
              <a:rPr lang="en-US" dirty="0" err="1"/>
              <a:t>haemostatic</a:t>
            </a:r>
            <a:r>
              <a:rPr lang="en-US" dirty="0"/>
              <a:t> effect is due to the binding of positively charged elements of the REVUL </a:t>
            </a:r>
            <a:r>
              <a:rPr lang="en-US" dirty="0" smtClean="0"/>
              <a:t>hemostatic dressing </a:t>
            </a:r>
            <a:r>
              <a:rPr lang="en-US" dirty="0"/>
              <a:t>with negatively charged red blood cells.</a:t>
            </a:r>
          </a:p>
          <a:p>
            <a:r>
              <a:rPr lang="en-US" dirty="0"/>
              <a:t>Upon contact with blood, the REVUL hemostatic dressing</a:t>
            </a:r>
            <a:r>
              <a:rPr lang="en-US" dirty="0" smtClean="0"/>
              <a:t> </a:t>
            </a:r>
            <a:r>
              <a:rPr lang="en-US" dirty="0"/>
              <a:t>promotes the absorption of the liquid fraction of blood and forms a single jelly-like mass, which helps stop the bleeding.</a:t>
            </a:r>
          </a:p>
          <a:p>
            <a:r>
              <a:rPr lang="en-US" dirty="0"/>
              <a:t>It shows an effect regardless of the processes of blood coagulation in the body, since it does not belong to </a:t>
            </a:r>
            <a:r>
              <a:rPr lang="en-US" dirty="0" err="1"/>
              <a:t>procoagulants</a:t>
            </a:r>
            <a:r>
              <a:rPr lang="en-US" dirty="0"/>
              <a:t>, which reduces the risk of embolization.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837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3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Advantages of REVUL, </a:t>
            </a:r>
            <a:r>
              <a:rPr lang="en-US" dirty="0" err="1">
                <a:solidFill>
                  <a:srgbClr val="C00000"/>
                </a:solidFill>
              </a:rPr>
              <a:t>haemostatic</a:t>
            </a:r>
            <a:r>
              <a:rPr lang="en-US" dirty="0">
                <a:solidFill>
                  <a:srgbClr val="C00000"/>
                </a:solidFill>
              </a:rPr>
              <a:t> dressing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31" y="1325563"/>
            <a:ext cx="10666863" cy="493451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/>
              <a:t>Used non-woven material from chitosan, and not "</a:t>
            </a:r>
            <a:r>
              <a:rPr lang="en-US" b="1" dirty="0" smtClean="0"/>
              <a:t>impregnation“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Advantages: large useful contact area for rapid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hemostasis</a:t>
            </a:r>
          </a:p>
          <a:p>
            <a:pPr marL="0" indent="0">
              <a:buNone/>
            </a:pPr>
            <a:r>
              <a:rPr lang="en-US" b="1" dirty="0"/>
              <a:t>The optimum area of the </a:t>
            </a:r>
            <a:r>
              <a:rPr lang="en-US" b="1" dirty="0" smtClean="0"/>
              <a:t>dressing </a:t>
            </a:r>
            <a:r>
              <a:rPr lang="en-US" b="1" dirty="0"/>
              <a:t>for use in large and medium-sized </a:t>
            </a:r>
            <a:r>
              <a:rPr lang="en-US" b="1" dirty="0" smtClean="0"/>
              <a:t>wounds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Advantages: to stop bleeding for large and medium lesions, which are the most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severe</a:t>
            </a:r>
          </a:p>
          <a:p>
            <a:pPr marL="0" indent="0">
              <a:buNone/>
            </a:pPr>
            <a:r>
              <a:rPr lang="en-US" b="1" dirty="0"/>
              <a:t>The maximum concentration of chitosan for rapid </a:t>
            </a:r>
            <a:r>
              <a:rPr lang="en-US" b="1" dirty="0" smtClean="0"/>
              <a:t>hemostasis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Advantages: increased contact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with blood cells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for rapid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hemostasis</a:t>
            </a:r>
          </a:p>
          <a:p>
            <a:pPr marL="0" indent="0">
              <a:buNone/>
            </a:pPr>
            <a:r>
              <a:rPr lang="en-US" b="1" dirty="0"/>
              <a:t>Practically 2 times more affordable (vs CELOX</a:t>
            </a:r>
            <a:r>
              <a:rPr lang="en-US" b="1" dirty="0" smtClean="0"/>
              <a:t>)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Advantages: the ability to double the amount of hemostatic bandage for personnel, and also rationally invest the budget in peacetime.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791" y="214999"/>
            <a:ext cx="10515600" cy="1436379"/>
          </a:xfrm>
        </p:spPr>
        <p:txBody>
          <a:bodyPr>
            <a:noAutofit/>
          </a:bodyPr>
          <a:lstStyle/>
          <a:p>
            <a:r>
              <a:rPr lang="en-US" sz="3800" dirty="0" err="1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Revul</a:t>
            </a:r>
            <a:r>
              <a:rPr lang="en-US" sz="3800" dirty="0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, </a:t>
            </a:r>
            <a:r>
              <a:rPr lang="en-US" sz="3800" dirty="0" smtClean="0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hemostatic dressing </a:t>
            </a:r>
            <a:br>
              <a:rPr lang="en-US" sz="3800" dirty="0" smtClean="0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en-US" sz="3800" dirty="0" smtClean="0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- </a:t>
            </a:r>
            <a:r>
              <a:rPr lang="en-US" sz="3800" dirty="0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 </a:t>
            </a:r>
            <a:r>
              <a:rPr lang="en-US" sz="3800" dirty="0" smtClean="0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dressing </a:t>
            </a:r>
            <a:r>
              <a:rPr lang="en-US" sz="3800" dirty="0">
                <a:solidFill>
                  <a:srgbClr val="C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for emergency hemostasis in the first minutes after the injury.</a:t>
            </a:r>
            <a:endParaRPr lang="uk-UA" sz="3800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439778"/>
              </p:ext>
            </p:extLst>
          </p:nvPr>
        </p:nvGraphicFramePr>
        <p:xfrm>
          <a:off x="1146412" y="1978922"/>
          <a:ext cx="9585846" cy="4119492"/>
        </p:xfrm>
        <a:graphic>
          <a:graphicData uri="http://schemas.openxmlformats.org/drawingml/2006/table">
            <a:tbl>
              <a:tblPr/>
              <a:tblGrid>
                <a:gridCol w="2333767">
                  <a:extLst>
                    <a:ext uri="{9D8B030D-6E8A-4147-A177-3AD203B41FA5}">
                      <a16:colId xmlns:a16="http://schemas.microsoft.com/office/drawing/2014/main" val="511503247"/>
                    </a:ext>
                  </a:extLst>
                </a:gridCol>
                <a:gridCol w="7252079">
                  <a:extLst>
                    <a:ext uri="{9D8B030D-6E8A-4147-A177-3AD203B41FA5}">
                      <a16:colId xmlns:a16="http://schemas.microsoft.com/office/drawing/2014/main" val="3674463593"/>
                    </a:ext>
                  </a:extLst>
                </a:gridCol>
              </a:tblGrid>
              <a:tr h="775787">
                <a:tc>
                  <a:txBody>
                    <a:bodyPr/>
                    <a:lstStyle/>
                    <a:p>
                      <a:pPr marL="121920" algn="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For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121920"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Members of the armed forces </a:t>
                      </a:r>
                    </a:p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and members of traffic in peacetime.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831416"/>
                  </a:ext>
                </a:extLst>
              </a:tr>
              <a:tr h="775787">
                <a:tc>
                  <a:txBody>
                    <a:bodyPr/>
                    <a:lstStyle/>
                    <a:p>
                      <a:pPr marL="121920"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REVUL </a:t>
                      </a: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121920" algn="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  <a:cs typeface="Roboto Light" panose="02000000000000000000" pitchFamily="2" charset="0"/>
                        </a:rPr>
                        <a:t>hemostatic dressing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for emergency hemostasis in the first minutes after injury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513378"/>
                  </a:ext>
                </a:extLst>
              </a:tr>
              <a:tr h="702723">
                <a:tc>
                  <a:txBody>
                    <a:bodyPr/>
                    <a:lstStyle/>
                    <a:p>
                      <a:pPr marL="121920" algn="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Allows to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: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reduce mortality in fatal blood loss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110209"/>
                  </a:ext>
                </a:extLst>
              </a:tr>
              <a:tr h="1089408">
                <a:tc>
                  <a:txBody>
                    <a:bodyPr/>
                    <a:lstStyle/>
                    <a:p>
                      <a:pPr marL="121920" algn="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Reasons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: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Due to the non-woven material based on natural chitosan in a large dose and large area of dressing, it allows to stop bleeding for large and medium damages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957300"/>
                  </a:ext>
                </a:extLst>
              </a:tr>
              <a:tr h="775787">
                <a:tc>
                  <a:txBody>
                    <a:bodyPr/>
                    <a:lstStyle/>
                    <a:p>
                      <a:pPr marL="121920" algn="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Advantages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: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The use of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Revul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, hemostatic dressing can provide significant assistance to victims at the prehospital stage.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622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6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701" y="3159340"/>
            <a:ext cx="4047746" cy="4047746"/>
          </a:xfrm>
          <a:prstGeom prst="rect">
            <a:avLst/>
          </a:prstGeom>
        </p:spPr>
      </p:pic>
      <p:grpSp>
        <p:nvGrpSpPr>
          <p:cNvPr id="25" name="Группа 24"/>
          <p:cNvGrpSpPr/>
          <p:nvPr/>
        </p:nvGrpSpPr>
        <p:grpSpPr>
          <a:xfrm>
            <a:off x="5183390" y="1653727"/>
            <a:ext cx="2108158" cy="2137745"/>
            <a:chOff x="5183390" y="1968517"/>
            <a:chExt cx="2108158" cy="2137745"/>
          </a:xfrm>
        </p:grpSpPr>
        <p:sp>
          <p:nvSpPr>
            <p:cNvPr id="16" name="Капля 15"/>
            <p:cNvSpPr/>
            <p:nvPr/>
          </p:nvSpPr>
          <p:spPr>
            <a:xfrm rot="13457105" flipV="1">
              <a:off x="5183390" y="1968517"/>
              <a:ext cx="2108158" cy="2137745"/>
            </a:xfrm>
            <a:prstGeom prst="teardrop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481352" y="2336322"/>
              <a:ext cx="151223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Can be contained in wound 24 hours</a:t>
              </a:r>
              <a:endParaRPr lang="uk-UA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675152" y="2192555"/>
            <a:ext cx="2106187" cy="2108158"/>
            <a:chOff x="2675152" y="2507345"/>
            <a:chExt cx="2106187" cy="2108158"/>
          </a:xfrm>
        </p:grpSpPr>
        <p:sp>
          <p:nvSpPr>
            <p:cNvPr id="11" name="Капля 10"/>
            <p:cNvSpPr/>
            <p:nvPr/>
          </p:nvSpPr>
          <p:spPr>
            <a:xfrm rot="16200000">
              <a:off x="2674167" y="2508330"/>
              <a:ext cx="2108158" cy="2106187"/>
            </a:xfrm>
            <a:prstGeom prst="teardrop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925801" y="2851328"/>
              <a:ext cx="151223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Non-woven </a:t>
              </a:r>
              <a:r>
                <a:rPr lang="en-US" dirty="0"/>
                <a:t>material from natural chitosan</a:t>
              </a:r>
              <a:endParaRPr lang="uk-UA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044051" y="4222782"/>
            <a:ext cx="2106187" cy="2108158"/>
            <a:chOff x="1044051" y="4537572"/>
            <a:chExt cx="2106187" cy="2108158"/>
          </a:xfrm>
        </p:grpSpPr>
        <p:sp>
          <p:nvSpPr>
            <p:cNvPr id="13" name="Капля 12"/>
            <p:cNvSpPr/>
            <p:nvPr/>
          </p:nvSpPr>
          <p:spPr>
            <a:xfrm rot="16200000">
              <a:off x="1043066" y="4538557"/>
              <a:ext cx="2108158" cy="2106187"/>
            </a:xfrm>
            <a:prstGeom prst="teardrop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341028" y="5036338"/>
              <a:ext cx="151223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Z-shaped fold for quick application</a:t>
              </a:r>
              <a:endParaRPr lang="uk-UA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7565717" y="2192554"/>
            <a:ext cx="2137745" cy="2108158"/>
            <a:chOff x="7565717" y="2507344"/>
            <a:chExt cx="2137745" cy="2108158"/>
          </a:xfrm>
        </p:grpSpPr>
        <p:sp>
          <p:nvSpPr>
            <p:cNvPr id="14" name="Капля 13"/>
            <p:cNvSpPr/>
            <p:nvPr/>
          </p:nvSpPr>
          <p:spPr>
            <a:xfrm rot="16200000" flipV="1">
              <a:off x="7580511" y="2492550"/>
              <a:ext cx="2108158" cy="2137745"/>
            </a:xfrm>
            <a:prstGeom prst="teardrop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741646" y="2936486"/>
              <a:ext cx="182498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err="1" smtClean="0"/>
                <a:t>Revul</a:t>
              </a:r>
              <a:r>
                <a:rPr lang="en-US" dirty="0" smtClean="0"/>
                <a:t> </a:t>
              </a:r>
              <a:r>
                <a:rPr lang="en-US" dirty="0"/>
                <a:t>i</a:t>
              </a:r>
              <a:r>
                <a:rPr lang="en-US" dirty="0" smtClean="0"/>
                <a:t>s </a:t>
              </a:r>
              <a:r>
                <a:rPr lang="en-US" dirty="0"/>
                <a:t>effective regardless of the processes of blood clotting</a:t>
              </a:r>
              <a:endParaRPr lang="uk-UA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9269658" y="4189410"/>
            <a:ext cx="2106187" cy="2164846"/>
            <a:chOff x="9269658" y="4504200"/>
            <a:chExt cx="2106187" cy="2164846"/>
          </a:xfrm>
        </p:grpSpPr>
        <p:sp>
          <p:nvSpPr>
            <p:cNvPr id="12" name="Капля 11"/>
            <p:cNvSpPr/>
            <p:nvPr/>
          </p:nvSpPr>
          <p:spPr>
            <a:xfrm rot="5201866" flipH="1">
              <a:off x="9240329" y="4533529"/>
              <a:ext cx="2164846" cy="2106187"/>
            </a:xfrm>
            <a:prstGeom prst="teardrop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566635" y="4789319"/>
              <a:ext cx="159724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Complies </a:t>
              </a:r>
              <a:r>
                <a:rPr lang="en-US" dirty="0"/>
                <a:t>with NATO standards for military kits</a:t>
              </a:r>
              <a:endParaRPr lang="uk-UA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426678" y="35403"/>
            <a:ext cx="9447792" cy="1323439"/>
            <a:chOff x="393418" y="412838"/>
            <a:chExt cx="7507279" cy="1323439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393418" y="412838"/>
              <a:ext cx="4882963" cy="1323439"/>
              <a:chOff x="2961210" y="156871"/>
              <a:chExt cx="4882963" cy="1323439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2961210" y="156871"/>
                <a:ext cx="2914611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REVUL</a:t>
                </a:r>
                <a:r>
                  <a:rPr lang="uk-UA" sz="8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® </a:t>
                </a:r>
                <a:endParaRPr lang="uk-UA" sz="8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5911724" y="356926"/>
                <a:ext cx="1932449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HEMOSTATIC</a:t>
                </a:r>
              </a:p>
              <a:p>
                <a:r>
                  <a:rPr lang="en-US" sz="30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DRESSING</a:t>
                </a:r>
                <a:endParaRPr lang="uk-UA" sz="30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Прямоугольник 29"/>
            <p:cNvSpPr/>
            <p:nvPr/>
          </p:nvSpPr>
          <p:spPr>
            <a:xfrm>
              <a:off x="6066232" y="474392"/>
              <a:ext cx="183446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STOP</a:t>
              </a:r>
            </a:p>
            <a:p>
              <a:r>
                <a:rPr lang="en-US" sz="3600" b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BLEEDING</a:t>
              </a:r>
              <a:r>
                <a:rPr lang="uk-UA" sz="3600" b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!</a:t>
              </a:r>
              <a:endParaRPr lang="uk-UA" sz="3600" b="1" dirty="0">
                <a:solidFill>
                  <a:srgbClr val="FF0000"/>
                </a:solidFill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94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715</Words>
  <Application>Microsoft Office PowerPoint</Application>
  <PresentationFormat>Широкоэкранный</PresentationFormat>
  <Paragraphs>87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Candara</vt:lpstr>
      <vt:lpstr>Roboto Light</vt:lpstr>
      <vt:lpstr>Times New Roman</vt:lpstr>
      <vt:lpstr>Тема Office</vt:lpstr>
      <vt:lpstr>Презентация PowerPoint</vt:lpstr>
      <vt:lpstr>Презентация PowerPoint</vt:lpstr>
      <vt:lpstr>Mechanism of action:</vt:lpstr>
      <vt:lpstr>Advantages of REVUL, haemostatic dressing</vt:lpstr>
      <vt:lpstr>Revul, hemostatic dressing  - a dressing for emergency hemostasis in the first minutes after the injury.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 Петрик</dc:creator>
  <cp:lastModifiedBy>Certified Windows</cp:lastModifiedBy>
  <cp:revision>67</cp:revision>
  <dcterms:created xsi:type="dcterms:W3CDTF">2017-02-27T15:07:41Z</dcterms:created>
  <dcterms:modified xsi:type="dcterms:W3CDTF">2018-02-21T18:48:36Z</dcterms:modified>
</cp:coreProperties>
</file>